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70" r:id="rId15"/>
    <p:sldId id="273" r:id="rId16"/>
    <p:sldId id="274" r:id="rId17"/>
    <p:sldId id="276" r:id="rId18"/>
    <p:sldId id="277" r:id="rId19"/>
    <p:sldId id="278" r:id="rId20"/>
    <p:sldId id="267" r:id="rId21"/>
  </p:sldIdLst>
  <p:sldSz cx="17475200" cy="9753600"/>
  <p:notesSz cx="174752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0640" y="3023616"/>
            <a:ext cx="1485392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1A1A1A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21280" y="5462016"/>
            <a:ext cx="1223264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rgbClr val="151515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A1A1A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rgbClr val="151515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85000" y="4876800"/>
            <a:ext cx="3352800" cy="24638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15400" y="3949700"/>
            <a:ext cx="1206500" cy="8255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7100" y="965200"/>
            <a:ext cx="1092200" cy="482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A1A1A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73760" y="2243328"/>
            <a:ext cx="7601712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609257" y="2952397"/>
            <a:ext cx="5732780" cy="5719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1A1A1A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7858" y="788458"/>
            <a:ext cx="11796395" cy="143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1A1A1A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07240" y="4380441"/>
            <a:ext cx="7660719" cy="279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rgbClr val="151515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41568" y="9070848"/>
            <a:ext cx="559206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73760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582144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9.jpeg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image" Target="../media/image33.jpe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5.jpe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51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6.jpeg"/><Relationship Id="rId4" Type="http://schemas.openxmlformats.org/officeDocument/2006/relationships/image" Target="../media/image55.jpeg"/><Relationship Id="rId3" Type="http://schemas.openxmlformats.org/officeDocument/2006/relationships/image" Target="../media/image54.jpeg"/><Relationship Id="rId2" Type="http://schemas.openxmlformats.org/officeDocument/2006/relationships/image" Target="../media/image53.jpeg"/><Relationship Id="rId1" Type="http://schemas.openxmlformats.org/officeDocument/2006/relationships/image" Target="../media/image52.jpe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0.jpeg"/><Relationship Id="rId3" Type="http://schemas.openxmlformats.org/officeDocument/2006/relationships/image" Target="../media/image59.jpeg"/><Relationship Id="rId2" Type="http://schemas.openxmlformats.org/officeDocument/2006/relationships/image" Target="../media/image58.jpeg"/><Relationship Id="rId1" Type="http://schemas.openxmlformats.org/officeDocument/2006/relationships/image" Target="../media/image5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1.jpe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5.jpeg"/><Relationship Id="rId3" Type="http://schemas.openxmlformats.org/officeDocument/2006/relationships/image" Target="../media/image64.jpeg"/><Relationship Id="rId2" Type="http://schemas.openxmlformats.org/officeDocument/2006/relationships/image" Target="../media/image63.jpeg"/><Relationship Id="rId1" Type="http://schemas.openxmlformats.org/officeDocument/2006/relationships/image" Target="../media/image62.jpe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8.jpeg"/><Relationship Id="rId2" Type="http://schemas.openxmlformats.org/officeDocument/2006/relationships/image" Target="../media/image67.jpeg"/><Relationship Id="rId1" Type="http://schemas.openxmlformats.org/officeDocument/2006/relationships/image" Target="../media/image66.jpe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mailto:pmo-phoenix@company.co.uk" TargetMode="External"/><Relationship Id="rId3" Type="http://schemas.openxmlformats.org/officeDocument/2006/relationships/hyperlink" Target="mailto:e.vance@company.co.uk" TargetMode="External"/><Relationship Id="rId2" Type="http://schemas.openxmlformats.org/officeDocument/2006/relationships/image" Target="../media/image70.jpeg"/><Relationship Id="rId1" Type="http://schemas.openxmlformats.org/officeDocument/2006/relationships/image" Target="../media/image6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1.png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9.jpeg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jpeg"/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jpeg"/><Relationship Id="rId8" Type="http://schemas.openxmlformats.org/officeDocument/2006/relationships/image" Target="../media/image27.jpeg"/><Relationship Id="rId7" Type="http://schemas.openxmlformats.org/officeDocument/2006/relationships/image" Target="../media/image26.jpeg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30.jpeg"/><Relationship Id="rId10" Type="http://schemas.openxmlformats.org/officeDocument/2006/relationships/image" Target="../media/image29.jpeg"/><Relationship Id="rId1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956800" y="533400"/>
            <a:ext cx="7442200" cy="91694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0777" y="2899833"/>
            <a:ext cx="8818880" cy="25755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9940"/>
              </a:lnSpc>
              <a:spcBef>
                <a:spcPts val="115"/>
              </a:spcBef>
            </a:pPr>
            <a:r>
              <a:rPr sz="9150" spc="-60" dirty="0">
                <a:solidFill>
                  <a:srgbClr val="183852"/>
                </a:solidFill>
              </a:rPr>
              <a:t>Project</a:t>
            </a:r>
            <a:r>
              <a:rPr sz="9150" spc="-570" dirty="0">
                <a:solidFill>
                  <a:srgbClr val="183852"/>
                </a:solidFill>
              </a:rPr>
              <a:t> </a:t>
            </a:r>
            <a:r>
              <a:rPr sz="9150" spc="-60" dirty="0">
                <a:solidFill>
                  <a:srgbClr val="1C3B57"/>
                </a:solidFill>
              </a:rPr>
              <a:t>Phoenix:</a:t>
            </a:r>
            <a:endParaRPr sz="9150"/>
          </a:p>
          <a:p>
            <a:pPr marL="38735">
              <a:lnSpc>
                <a:spcPts val="10120"/>
              </a:lnSpc>
            </a:pPr>
            <a:r>
              <a:rPr sz="9300" spc="-500" dirty="0">
                <a:solidFill>
                  <a:srgbClr val="183854"/>
                </a:solidFill>
              </a:rPr>
              <a:t>Q3</a:t>
            </a:r>
            <a:r>
              <a:rPr sz="9300" spc="-600" dirty="0">
                <a:solidFill>
                  <a:srgbClr val="183854"/>
                </a:solidFill>
              </a:rPr>
              <a:t> </a:t>
            </a:r>
            <a:r>
              <a:rPr sz="9300" spc="-140" dirty="0">
                <a:solidFill>
                  <a:srgbClr val="16344F"/>
                </a:solidFill>
              </a:rPr>
              <a:t>Status</a:t>
            </a:r>
            <a:r>
              <a:rPr sz="9300" spc="-565" dirty="0">
                <a:solidFill>
                  <a:srgbClr val="16344F"/>
                </a:solidFill>
              </a:rPr>
              <a:t> </a:t>
            </a:r>
            <a:r>
              <a:rPr sz="9300" spc="-425" dirty="0">
                <a:solidFill>
                  <a:srgbClr val="1A3B56"/>
                </a:solidFill>
              </a:rPr>
              <a:t>Review</a:t>
            </a:r>
            <a:endParaRPr sz="9300"/>
          </a:p>
        </p:txBody>
      </p:sp>
      <p:sp>
        <p:nvSpPr>
          <p:cNvPr id="4" name="object 4"/>
          <p:cNvSpPr txBox="1"/>
          <p:nvPr/>
        </p:nvSpPr>
        <p:spPr>
          <a:xfrm>
            <a:off x="968414" y="5803900"/>
            <a:ext cx="6749415" cy="111760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9050" marR="5080" indent="-6985">
              <a:lnSpc>
                <a:spcPts val="4100"/>
              </a:lnSpc>
              <a:spcBef>
                <a:spcPts val="570"/>
              </a:spcBef>
            </a:pPr>
            <a:r>
              <a:rPr sz="3750" spc="-40" dirty="0">
                <a:solidFill>
                  <a:srgbClr val="1A1A1A"/>
                </a:solidFill>
                <a:latin typeface="Arial MT"/>
                <a:cs typeface="Arial MT"/>
              </a:rPr>
              <a:t>Building</a:t>
            </a:r>
            <a:r>
              <a:rPr sz="3750" spc="-65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750" spc="-295" dirty="0">
                <a:solidFill>
                  <a:srgbClr val="2D2D2D"/>
                </a:solidFill>
                <a:latin typeface="Arial MT"/>
                <a:cs typeface="Arial MT"/>
              </a:rPr>
              <a:t>a</a:t>
            </a:r>
            <a:r>
              <a:rPr sz="3750" spc="40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3750" spc="-25" dirty="0">
                <a:solidFill>
                  <a:srgbClr val="212121"/>
                </a:solidFill>
                <a:latin typeface="Arial MT"/>
                <a:cs typeface="Arial MT"/>
              </a:rPr>
              <a:t>future-</a:t>
            </a:r>
            <a:r>
              <a:rPr sz="3750" dirty="0">
                <a:solidFill>
                  <a:srgbClr val="212121"/>
                </a:solidFill>
                <a:latin typeface="Arial MT"/>
                <a:cs typeface="Arial MT"/>
              </a:rPr>
              <a:t>ready</a:t>
            </a:r>
            <a:r>
              <a:rPr sz="3750" spc="17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3750" spc="-10" dirty="0">
                <a:solidFill>
                  <a:srgbClr val="1A1A1A"/>
                </a:solidFill>
                <a:latin typeface="Arial MT"/>
                <a:cs typeface="Arial MT"/>
              </a:rPr>
              <a:t>platform, </a:t>
            </a:r>
            <a:r>
              <a:rPr sz="3750" dirty="0">
                <a:solidFill>
                  <a:srgbClr val="2A2A2A"/>
                </a:solidFill>
                <a:latin typeface="Arial MT"/>
                <a:cs typeface="Arial MT"/>
              </a:rPr>
              <a:t>on</a:t>
            </a:r>
            <a:r>
              <a:rPr sz="3750" spc="-170" dirty="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sz="3750" dirty="0">
                <a:solidFill>
                  <a:srgbClr val="212121"/>
                </a:solidFill>
                <a:latin typeface="Arial MT"/>
                <a:cs typeface="Arial MT"/>
              </a:rPr>
              <a:t>time</a:t>
            </a:r>
            <a:r>
              <a:rPr sz="3750" spc="-1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3750" spc="-60" dirty="0">
                <a:solidFill>
                  <a:srgbClr val="1C1C1C"/>
                </a:solidFill>
                <a:latin typeface="Arial MT"/>
                <a:cs typeface="Arial MT"/>
              </a:rPr>
              <a:t>and</a:t>
            </a:r>
            <a:r>
              <a:rPr sz="3750" spc="-155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3750" dirty="0">
                <a:solidFill>
                  <a:srgbClr val="1F1F1F"/>
                </a:solidFill>
                <a:latin typeface="Arial MT"/>
                <a:cs typeface="Arial MT"/>
              </a:rPr>
              <a:t>on</a:t>
            </a:r>
            <a:r>
              <a:rPr sz="3750" spc="-215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750" spc="-10" dirty="0">
                <a:solidFill>
                  <a:srgbClr val="232323"/>
                </a:solidFill>
                <a:latin typeface="Arial MT"/>
                <a:cs typeface="Arial MT"/>
              </a:rPr>
              <a:t>budget.</a:t>
            </a:r>
            <a:endParaRPr sz="375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7336" y="8511469"/>
            <a:ext cx="1212850" cy="3962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00" dirty="0">
                <a:solidFill>
                  <a:srgbClr val="131313"/>
                </a:solidFill>
                <a:latin typeface="Arial MT"/>
                <a:cs typeface="Arial MT"/>
              </a:rPr>
              <a:t>Q3</a:t>
            </a:r>
            <a:r>
              <a:rPr sz="2400" spc="-60" dirty="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151515"/>
                </a:solidFill>
                <a:latin typeface="Arial MT"/>
                <a:cs typeface="Arial MT"/>
              </a:rPr>
              <a:t>2024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587500" y="5207000"/>
            <a:ext cx="1828800" cy="14097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2500" y="4953000"/>
            <a:ext cx="1752600" cy="19177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7500" y="6070600"/>
            <a:ext cx="1651000" cy="762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67700" y="4978400"/>
            <a:ext cx="1003300" cy="1003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960100" y="4940300"/>
            <a:ext cx="1854200" cy="19304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122400" y="5219700"/>
            <a:ext cx="1816100" cy="13716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357100" y="0"/>
            <a:ext cx="5105400" cy="379730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8897" y="639233"/>
            <a:ext cx="10495280" cy="155575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 marR="5080" indent="1905">
              <a:lnSpc>
                <a:spcPts val="5550"/>
              </a:lnSpc>
              <a:spcBef>
                <a:spcPts val="1075"/>
              </a:spcBef>
            </a:pPr>
            <a:r>
              <a:rPr sz="5400" spc="-55" dirty="0">
                <a:solidFill>
                  <a:srgbClr val="162F42"/>
                </a:solidFill>
              </a:rPr>
              <a:t>Realising</a:t>
            </a:r>
            <a:r>
              <a:rPr sz="5400" spc="-25" dirty="0">
                <a:solidFill>
                  <a:srgbClr val="162F42"/>
                </a:solidFill>
              </a:rPr>
              <a:t> </a:t>
            </a:r>
            <a:r>
              <a:rPr sz="5400" spc="70" dirty="0">
                <a:solidFill>
                  <a:srgbClr val="163349"/>
                </a:solidFill>
              </a:rPr>
              <a:t>the</a:t>
            </a:r>
            <a:r>
              <a:rPr sz="5400" spc="-375" dirty="0">
                <a:solidFill>
                  <a:srgbClr val="163349"/>
                </a:solidFill>
              </a:rPr>
              <a:t> </a:t>
            </a:r>
            <a:r>
              <a:rPr sz="5400" dirty="0">
                <a:solidFill>
                  <a:srgbClr val="183149"/>
                </a:solidFill>
              </a:rPr>
              <a:t>Benefits:</a:t>
            </a:r>
            <a:r>
              <a:rPr sz="5400" spc="-114" dirty="0">
                <a:solidFill>
                  <a:srgbClr val="183149"/>
                </a:solidFill>
              </a:rPr>
              <a:t> </a:t>
            </a:r>
            <a:r>
              <a:rPr sz="5400" spc="-225" dirty="0">
                <a:solidFill>
                  <a:srgbClr val="13314B"/>
                </a:solidFill>
              </a:rPr>
              <a:t>A</a:t>
            </a:r>
            <a:r>
              <a:rPr sz="5400" spc="-350" dirty="0">
                <a:solidFill>
                  <a:srgbClr val="13314B"/>
                </a:solidFill>
              </a:rPr>
              <a:t> </a:t>
            </a:r>
            <a:r>
              <a:rPr sz="5400" spc="-10" dirty="0">
                <a:solidFill>
                  <a:srgbClr val="1A3449"/>
                </a:solidFill>
              </a:rPr>
              <a:t>Faster, </a:t>
            </a:r>
            <a:r>
              <a:rPr sz="5400" spc="-10" dirty="0">
                <a:solidFill>
                  <a:srgbClr val="163146"/>
                </a:solidFill>
              </a:rPr>
              <a:t>Smarter,</a:t>
            </a:r>
            <a:r>
              <a:rPr sz="5400" spc="-315" dirty="0">
                <a:solidFill>
                  <a:srgbClr val="163146"/>
                </a:solidFill>
              </a:rPr>
              <a:t> </a:t>
            </a:r>
            <a:r>
              <a:rPr sz="5400" spc="-35" dirty="0">
                <a:solidFill>
                  <a:srgbClr val="153146"/>
                </a:solidFill>
              </a:rPr>
              <a:t>and</a:t>
            </a:r>
            <a:r>
              <a:rPr sz="5400" spc="-355" dirty="0">
                <a:solidFill>
                  <a:srgbClr val="153146"/>
                </a:solidFill>
              </a:rPr>
              <a:t> </a:t>
            </a:r>
            <a:r>
              <a:rPr sz="5400" dirty="0">
                <a:solidFill>
                  <a:srgbClr val="163852"/>
                </a:solidFill>
              </a:rPr>
              <a:t>More</a:t>
            </a:r>
            <a:r>
              <a:rPr sz="5400" spc="-250" dirty="0">
                <a:solidFill>
                  <a:srgbClr val="163852"/>
                </a:solidFill>
              </a:rPr>
              <a:t> </a:t>
            </a:r>
            <a:r>
              <a:rPr sz="5400" spc="-70" dirty="0">
                <a:solidFill>
                  <a:srgbClr val="1A364B"/>
                </a:solidFill>
              </a:rPr>
              <a:t>Scalable</a:t>
            </a:r>
            <a:r>
              <a:rPr sz="5400" spc="-225" dirty="0">
                <a:solidFill>
                  <a:srgbClr val="1A364B"/>
                </a:solidFill>
              </a:rPr>
              <a:t> </a:t>
            </a:r>
            <a:r>
              <a:rPr sz="5400" spc="-10" dirty="0">
                <a:solidFill>
                  <a:srgbClr val="0E2436"/>
                </a:solidFill>
              </a:rPr>
              <a:t>Future</a:t>
            </a:r>
            <a:endParaRPr sz="5400"/>
          </a:p>
        </p:txBody>
      </p:sp>
      <p:sp>
        <p:nvSpPr>
          <p:cNvPr id="10" name="object 10"/>
          <p:cNvSpPr txBox="1"/>
          <p:nvPr/>
        </p:nvSpPr>
        <p:spPr>
          <a:xfrm>
            <a:off x="908601" y="2759075"/>
            <a:ext cx="11471910" cy="9461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7145" marR="5080" indent="-5080">
              <a:lnSpc>
                <a:spcPts val="3500"/>
              </a:lnSpc>
              <a:spcBef>
                <a:spcPts val="425"/>
              </a:spcBef>
            </a:pPr>
            <a:r>
              <a:rPr sz="3100" spc="-35" dirty="0">
                <a:latin typeface="Arial MT"/>
                <a:cs typeface="Arial MT"/>
              </a:rPr>
              <a:t>Upon</a:t>
            </a:r>
            <a:r>
              <a:rPr sz="3100" spc="-185" dirty="0">
                <a:latin typeface="Arial MT"/>
                <a:cs typeface="Arial MT"/>
              </a:rPr>
              <a:t> </a:t>
            </a:r>
            <a:r>
              <a:rPr sz="3100" spc="-25" dirty="0">
                <a:latin typeface="Arial MT"/>
                <a:cs typeface="Arial MT"/>
              </a:rPr>
              <a:t>completion,</a:t>
            </a:r>
            <a:r>
              <a:rPr sz="3100" spc="-190" dirty="0">
                <a:latin typeface="Arial MT"/>
                <a:cs typeface="Arial MT"/>
              </a:rPr>
              <a:t> </a:t>
            </a:r>
            <a:r>
              <a:rPr sz="3100" spc="-40" dirty="0">
                <a:latin typeface="Arial MT"/>
                <a:cs typeface="Arial MT"/>
              </a:rPr>
              <a:t>Project</a:t>
            </a:r>
            <a:r>
              <a:rPr sz="3100" spc="-105" dirty="0">
                <a:latin typeface="Arial MT"/>
                <a:cs typeface="Arial MT"/>
              </a:rPr>
              <a:t> </a:t>
            </a:r>
            <a:r>
              <a:rPr sz="3100" spc="-75" dirty="0">
                <a:latin typeface="Arial MT"/>
                <a:cs typeface="Arial MT"/>
              </a:rPr>
              <a:t>Phoenix</a:t>
            </a:r>
            <a:r>
              <a:rPr sz="3100" spc="80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will</a:t>
            </a:r>
            <a:r>
              <a:rPr sz="3100" spc="-200" dirty="0">
                <a:latin typeface="Arial MT"/>
                <a:cs typeface="Arial MT"/>
              </a:rPr>
              <a:t> </a:t>
            </a:r>
            <a:r>
              <a:rPr sz="3100" spc="-35" dirty="0">
                <a:latin typeface="Arial MT"/>
                <a:cs typeface="Arial MT"/>
              </a:rPr>
              <a:t>deliver</a:t>
            </a:r>
            <a:r>
              <a:rPr sz="3100" spc="-75" dirty="0">
                <a:latin typeface="Arial MT"/>
                <a:cs typeface="Arial MT"/>
              </a:rPr>
              <a:t> </a:t>
            </a:r>
            <a:r>
              <a:rPr sz="3100" spc="-260" dirty="0">
                <a:latin typeface="Arial MT"/>
                <a:cs typeface="Arial MT"/>
              </a:rPr>
              <a:t>a</a:t>
            </a:r>
            <a:r>
              <a:rPr sz="3100" spc="45" dirty="0">
                <a:latin typeface="Arial MT"/>
                <a:cs typeface="Arial MT"/>
              </a:rPr>
              <a:t> </a:t>
            </a:r>
            <a:r>
              <a:rPr sz="3100" spc="-10" dirty="0">
                <a:latin typeface="Arial MT"/>
                <a:cs typeface="Arial MT"/>
              </a:rPr>
              <a:t>transformed </a:t>
            </a:r>
            <a:r>
              <a:rPr sz="3100" dirty="0">
                <a:latin typeface="Arial MT"/>
                <a:cs typeface="Arial MT"/>
              </a:rPr>
              <a:t>platform</a:t>
            </a:r>
            <a:r>
              <a:rPr sz="3100" spc="-110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that</a:t>
            </a:r>
            <a:r>
              <a:rPr sz="3100" spc="-140" dirty="0">
                <a:latin typeface="Arial MT"/>
                <a:cs typeface="Arial MT"/>
              </a:rPr>
              <a:t> </a:t>
            </a:r>
            <a:r>
              <a:rPr sz="3100" spc="-25" dirty="0">
                <a:latin typeface="Arial MT"/>
                <a:cs typeface="Arial MT"/>
              </a:rPr>
              <a:t>provides</a:t>
            </a:r>
            <a:r>
              <a:rPr sz="3100" spc="-85" dirty="0">
                <a:latin typeface="Arial MT"/>
                <a:cs typeface="Arial MT"/>
              </a:rPr>
              <a:t> </a:t>
            </a:r>
            <a:r>
              <a:rPr sz="3100" spc="-10" dirty="0">
                <a:latin typeface="Arial MT"/>
                <a:cs typeface="Arial MT"/>
              </a:rPr>
              <a:t>lasting</a:t>
            </a:r>
            <a:r>
              <a:rPr sz="3100" spc="-110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strategic</a:t>
            </a:r>
            <a:r>
              <a:rPr sz="3100" spc="45" dirty="0">
                <a:latin typeface="Arial MT"/>
                <a:cs typeface="Arial MT"/>
              </a:rPr>
              <a:t> </a:t>
            </a:r>
            <a:r>
              <a:rPr sz="3100" spc="-50" dirty="0">
                <a:latin typeface="Arial MT"/>
                <a:cs typeface="Arial MT"/>
              </a:rPr>
              <a:t>advantages</a:t>
            </a:r>
            <a:r>
              <a:rPr sz="3100" spc="-55" dirty="0">
                <a:latin typeface="Arial MT"/>
                <a:cs typeface="Arial MT"/>
              </a:rPr>
              <a:t> </a:t>
            </a:r>
            <a:r>
              <a:rPr sz="3100" spc="60" dirty="0">
                <a:latin typeface="Arial MT"/>
                <a:cs typeface="Arial MT"/>
              </a:rPr>
              <a:t>to</a:t>
            </a:r>
            <a:r>
              <a:rPr sz="3100" spc="-215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the</a:t>
            </a:r>
            <a:r>
              <a:rPr sz="3100" spc="-185" dirty="0">
                <a:latin typeface="Arial MT"/>
                <a:cs typeface="Arial MT"/>
              </a:rPr>
              <a:t> </a:t>
            </a:r>
            <a:r>
              <a:rPr sz="3100" spc="-30" dirty="0">
                <a:latin typeface="Arial MT"/>
                <a:cs typeface="Arial MT"/>
              </a:rPr>
              <a:t>business.</a:t>
            </a:r>
            <a:endParaRPr sz="3100">
              <a:latin typeface="Arial MT"/>
              <a:cs typeface="Arial MT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225177" y="7144785"/>
          <a:ext cx="15193010" cy="12598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9740"/>
                <a:gridCol w="2821305"/>
                <a:gridCol w="3253739"/>
                <a:gridCol w="3083559"/>
                <a:gridCol w="2957830"/>
              </a:tblGrid>
              <a:tr h="433705">
                <a:tc>
                  <a:txBody>
                    <a:bodyPr/>
                    <a:lstStyle/>
                    <a:p>
                      <a:pPr marR="471170" algn="ctr">
                        <a:lnSpc>
                          <a:spcPts val="3315"/>
                        </a:lnSpc>
                      </a:pPr>
                      <a:r>
                        <a:rPr sz="3200" spc="-175" dirty="0">
                          <a:latin typeface="Arial MT"/>
                          <a:cs typeface="Arial MT"/>
                        </a:rPr>
                        <a:t>Faster</a:t>
                      </a:r>
                      <a:r>
                        <a:rPr sz="3200" spc="-35" dirty="0">
                          <a:latin typeface="Arial MT"/>
                          <a:cs typeface="Arial MT"/>
                        </a:rPr>
                        <a:t> system</a:t>
                      </a:r>
                      <a:endParaRPr sz="3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3315"/>
                        </a:lnSpc>
                      </a:pPr>
                      <a:r>
                        <a:rPr sz="3200" spc="-275" dirty="0">
                          <a:latin typeface="Arial MT"/>
                          <a:cs typeface="Arial MT"/>
                        </a:rPr>
                        <a:t>Reduced</a:t>
                      </a:r>
                      <a:endParaRPr sz="3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905" algn="ctr">
                        <a:lnSpc>
                          <a:spcPts val="3315"/>
                        </a:lnSpc>
                      </a:pPr>
                      <a:r>
                        <a:rPr sz="3200" spc="-180" dirty="0">
                          <a:latin typeface="Arial MT"/>
                          <a:cs typeface="Arial MT"/>
                        </a:rPr>
                        <a:t>Improved</a:t>
                      </a:r>
                      <a:r>
                        <a:rPr sz="3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200" spc="-20" dirty="0">
                          <a:latin typeface="Arial MT"/>
                          <a:cs typeface="Arial MT"/>
                        </a:rPr>
                        <a:t>user</a:t>
                      </a:r>
                      <a:endParaRPr sz="3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930" algn="ctr">
                        <a:lnSpc>
                          <a:spcPts val="3315"/>
                        </a:lnSpc>
                      </a:pPr>
                      <a:r>
                        <a:rPr sz="3200" spc="-51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3200" spc="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200" spc="-200" dirty="0">
                          <a:latin typeface="Arial MT"/>
                          <a:cs typeface="Arial MT"/>
                        </a:rPr>
                        <a:t>scalable</a:t>
                      </a:r>
                      <a:r>
                        <a:rPr sz="3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200" spc="-25" dirty="0">
                          <a:latin typeface="Arial MT"/>
                          <a:cs typeface="Arial MT"/>
                        </a:rPr>
                        <a:t>and</a:t>
                      </a:r>
                      <a:endParaRPr sz="3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1960">
                        <a:lnSpc>
                          <a:spcPts val="3315"/>
                        </a:lnSpc>
                      </a:pPr>
                      <a:r>
                        <a:rPr sz="3200" spc="-120" dirty="0">
                          <a:latin typeface="Arial MT"/>
                          <a:cs typeface="Arial MT"/>
                        </a:rPr>
                        <a:t>Better</a:t>
                      </a:r>
                      <a:r>
                        <a:rPr sz="32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200" spc="-10" dirty="0">
                          <a:latin typeface="Arial MT"/>
                          <a:cs typeface="Arial MT"/>
                        </a:rPr>
                        <a:t>visibility</a:t>
                      </a:r>
                      <a:endParaRPr sz="3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</a:tr>
              <a:tr h="413384">
                <a:tc>
                  <a:txBody>
                    <a:bodyPr/>
                    <a:lstStyle/>
                    <a:p>
                      <a:pPr marR="459105" algn="ctr">
                        <a:lnSpc>
                          <a:spcPts val="3155"/>
                        </a:lnSpc>
                      </a:pPr>
                      <a:r>
                        <a:rPr sz="3100" spc="-130" dirty="0">
                          <a:latin typeface="Arial MT"/>
                          <a:cs typeface="Arial MT"/>
                        </a:rPr>
                        <a:t>response</a:t>
                      </a:r>
                      <a:r>
                        <a:rPr sz="31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-10" dirty="0">
                          <a:latin typeface="Arial MT"/>
                          <a:cs typeface="Arial MT"/>
                        </a:rPr>
                        <a:t>times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" algn="ctr">
                        <a:lnSpc>
                          <a:spcPts val="3155"/>
                        </a:lnSpc>
                      </a:pPr>
                      <a:r>
                        <a:rPr sz="3100" spc="-40" dirty="0">
                          <a:latin typeface="Arial MT"/>
                          <a:cs typeface="Arial MT"/>
                        </a:rPr>
                        <a:t>operational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685" algn="ctr">
                        <a:lnSpc>
                          <a:spcPts val="3155"/>
                        </a:lnSpc>
                      </a:pPr>
                      <a:r>
                        <a:rPr sz="3100" spc="-10" dirty="0">
                          <a:latin typeface="Arial MT"/>
                          <a:cs typeface="Arial MT"/>
                        </a:rPr>
                        <a:t>satisfaction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ts val="3155"/>
                        </a:lnSpc>
                      </a:pPr>
                      <a:r>
                        <a:rPr sz="3100" spc="-270" dirty="0">
                          <a:latin typeface="Arial MT"/>
                          <a:cs typeface="Arial MT"/>
                        </a:rPr>
                        <a:t>future—</a:t>
                      </a:r>
                      <a:r>
                        <a:rPr sz="3100" spc="-275" dirty="0">
                          <a:latin typeface="Arial MT"/>
                          <a:cs typeface="Arial MT"/>
                        </a:rPr>
                        <a:t>ready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990" algn="r">
                        <a:lnSpc>
                          <a:spcPts val="3155"/>
                        </a:lnSpc>
                      </a:pPr>
                      <a:r>
                        <a:rPr sz="3100" spc="-90" dirty="0">
                          <a:latin typeface="Arial MT"/>
                          <a:cs typeface="Arial MT"/>
                        </a:rPr>
                        <a:t>through</a:t>
                      </a:r>
                      <a:r>
                        <a:rPr sz="310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100" spc="-10" dirty="0">
                          <a:latin typeface="Arial MT"/>
                          <a:cs typeface="Arial MT"/>
                        </a:rPr>
                        <a:t>reports</a:t>
                      </a:r>
                      <a:endParaRPr sz="31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ts val="3155"/>
                        </a:lnSpc>
                      </a:pPr>
                      <a:r>
                        <a:rPr sz="2950" spc="-10" dirty="0">
                          <a:latin typeface="Arial MT"/>
                          <a:cs typeface="Arial MT"/>
                        </a:rPr>
                        <a:t>costs</a:t>
                      </a:r>
                      <a:endParaRPr sz="29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ts val="3155"/>
                        </a:lnSpc>
                      </a:pPr>
                      <a:r>
                        <a:rPr sz="2950" spc="-10" dirty="0">
                          <a:latin typeface="Arial MT"/>
                          <a:cs typeface="Arial MT"/>
                        </a:rPr>
                        <a:t>platform</a:t>
                      </a:r>
                      <a:endParaRPr sz="29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155"/>
                        </a:lnSpc>
                      </a:pPr>
                      <a:r>
                        <a:rPr sz="295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950" spc="-1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0" dirty="0">
                          <a:latin typeface="Arial MT"/>
                          <a:cs typeface="Arial MT"/>
                        </a:rPr>
                        <a:t>dashboards</a:t>
                      </a:r>
                      <a:endParaRPr sz="29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16114255" y="9439980"/>
            <a:ext cx="122555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Arial MT"/>
                <a:cs typeface="Arial MT"/>
              </a:rPr>
              <a:t>W</a:t>
            </a:r>
            <a:r>
              <a:rPr sz="1300" spc="2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0900" y="3873500"/>
            <a:ext cx="2603500" cy="19939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65600" y="3721100"/>
            <a:ext cx="2578100" cy="22987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80300" y="3683000"/>
            <a:ext cx="2514600" cy="23749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44200" y="3683000"/>
            <a:ext cx="2565400" cy="23749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0" y="3771900"/>
            <a:ext cx="2527300" cy="228600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4851400" y="768350"/>
            <a:ext cx="1841500" cy="0"/>
          </a:xfrm>
          <a:custGeom>
            <a:avLst/>
            <a:gdLst/>
            <a:ahLst/>
            <a:cxnLst/>
            <a:rect l="l" t="t" r="r" b="b"/>
            <a:pathLst>
              <a:path w="1841500">
                <a:moveTo>
                  <a:pt x="0" y="0"/>
                </a:moveTo>
                <a:lnTo>
                  <a:pt x="1841500" y="0"/>
                </a:lnTo>
              </a:path>
            </a:pathLst>
          </a:custGeom>
          <a:ln w="12700">
            <a:solidFill>
              <a:srgbClr val="8C8C8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87181" y="552097"/>
            <a:ext cx="12842875" cy="175069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 indent="12700">
              <a:lnSpc>
                <a:spcPts val="6500"/>
              </a:lnSpc>
              <a:spcBef>
                <a:spcPts val="780"/>
              </a:spcBef>
            </a:pPr>
            <a:r>
              <a:rPr sz="5900" spc="-165" dirty="0">
                <a:solidFill>
                  <a:srgbClr val="262626"/>
                </a:solidFill>
              </a:rPr>
              <a:t>Our</a:t>
            </a:r>
            <a:r>
              <a:rPr sz="5900" spc="-395" dirty="0">
                <a:solidFill>
                  <a:srgbClr val="262626"/>
                </a:solidFill>
              </a:rPr>
              <a:t> </a:t>
            </a:r>
            <a:r>
              <a:rPr sz="5900" spc="-10" dirty="0">
                <a:solidFill>
                  <a:srgbClr val="2B2B2B"/>
                </a:solidFill>
              </a:rPr>
              <a:t>mission</a:t>
            </a:r>
            <a:r>
              <a:rPr sz="5900" spc="-445" dirty="0">
                <a:solidFill>
                  <a:srgbClr val="2B2B2B"/>
                </a:solidFill>
              </a:rPr>
              <a:t> </a:t>
            </a:r>
            <a:r>
              <a:rPr sz="5900" spc="170" dirty="0">
                <a:solidFill>
                  <a:srgbClr val="2A2A2A"/>
                </a:solidFill>
              </a:rPr>
              <a:t>is</a:t>
            </a:r>
            <a:r>
              <a:rPr sz="5900" spc="-555" dirty="0">
                <a:solidFill>
                  <a:srgbClr val="2A2A2A"/>
                </a:solidFill>
              </a:rPr>
              <a:t> </a:t>
            </a:r>
            <a:r>
              <a:rPr sz="5900" spc="-10" dirty="0">
                <a:solidFill>
                  <a:srgbClr val="2B2B2B"/>
                </a:solidFill>
              </a:rPr>
              <a:t>defined</a:t>
            </a:r>
            <a:r>
              <a:rPr sz="5900" spc="-400" dirty="0">
                <a:solidFill>
                  <a:srgbClr val="2B2B2B"/>
                </a:solidFill>
              </a:rPr>
              <a:t> </a:t>
            </a:r>
            <a:r>
              <a:rPr sz="5900" spc="60" dirty="0">
                <a:solidFill>
                  <a:srgbClr val="2F2F2F"/>
                </a:solidFill>
              </a:rPr>
              <a:t>by</a:t>
            </a:r>
            <a:r>
              <a:rPr sz="5900" spc="-430" dirty="0">
                <a:solidFill>
                  <a:srgbClr val="2F2F2F"/>
                </a:solidFill>
              </a:rPr>
              <a:t> </a:t>
            </a:r>
            <a:r>
              <a:rPr sz="5900" spc="65" dirty="0">
                <a:solidFill>
                  <a:srgbClr val="282828"/>
                </a:solidFill>
              </a:rPr>
              <a:t>five</a:t>
            </a:r>
            <a:r>
              <a:rPr sz="5900" spc="-470" dirty="0">
                <a:solidFill>
                  <a:srgbClr val="282828"/>
                </a:solidFill>
              </a:rPr>
              <a:t> </a:t>
            </a:r>
            <a:r>
              <a:rPr sz="5900" spc="-10" dirty="0">
                <a:solidFill>
                  <a:srgbClr val="262626"/>
                </a:solidFill>
              </a:rPr>
              <a:t>clear</a:t>
            </a:r>
            <a:r>
              <a:rPr sz="5900" spc="-290" dirty="0">
                <a:solidFill>
                  <a:srgbClr val="262626"/>
                </a:solidFill>
              </a:rPr>
              <a:t> </a:t>
            </a:r>
            <a:r>
              <a:rPr sz="5900" spc="-25" dirty="0">
                <a:solidFill>
                  <a:srgbClr val="2D2D2D"/>
                </a:solidFill>
              </a:rPr>
              <a:t>and </a:t>
            </a:r>
            <a:r>
              <a:rPr sz="5900" spc="-60" dirty="0">
                <a:solidFill>
                  <a:srgbClr val="282828"/>
                </a:solidFill>
              </a:rPr>
              <a:t>measurable</a:t>
            </a:r>
            <a:r>
              <a:rPr sz="5900" spc="-340" dirty="0">
                <a:solidFill>
                  <a:srgbClr val="282828"/>
                </a:solidFill>
              </a:rPr>
              <a:t> </a:t>
            </a:r>
            <a:r>
              <a:rPr sz="5900" spc="-10" dirty="0">
                <a:solidFill>
                  <a:srgbClr val="262626"/>
                </a:solidFill>
              </a:rPr>
              <a:t>objectives.</a:t>
            </a:r>
            <a:endParaRPr sz="5900"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824740" y="6569348"/>
          <a:ext cx="15955644" cy="1631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4490"/>
                <a:gridCol w="3253740"/>
                <a:gridCol w="3390900"/>
                <a:gridCol w="3099435"/>
                <a:gridCol w="3228340"/>
              </a:tblGrid>
              <a:tr h="410209">
                <a:tc>
                  <a:txBody>
                    <a:bodyPr/>
                    <a:lstStyle/>
                    <a:p>
                      <a:pPr marL="41275">
                        <a:lnSpc>
                          <a:spcPts val="3130"/>
                        </a:lnSpc>
                      </a:pPr>
                      <a:r>
                        <a:rPr sz="3050" spc="-45" dirty="0">
                          <a:latin typeface="Times New Roman" panose="02020603050405020304"/>
                          <a:cs typeface="Times New Roman" panose="02020603050405020304"/>
                        </a:rPr>
                        <a:t>Improve</a:t>
                      </a:r>
                      <a:r>
                        <a:rPr sz="3050" spc="-1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050" spc="-10" dirty="0">
                          <a:latin typeface="Times New Roman" panose="02020603050405020304"/>
                          <a:cs typeface="Times New Roman" panose="02020603050405020304"/>
                        </a:rPr>
                        <a:t>overall</a:t>
                      </a:r>
                      <a:endParaRPr sz="30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4660">
                        <a:lnSpc>
                          <a:spcPts val="3130"/>
                        </a:lnSpc>
                      </a:pPr>
                      <a:r>
                        <a:rPr sz="3050" spc="-65" dirty="0">
                          <a:latin typeface="Times New Roman" panose="02020603050405020304"/>
                          <a:cs typeface="Times New Roman" panose="02020603050405020304"/>
                        </a:rPr>
                        <a:t>Reduce</a:t>
                      </a:r>
                      <a:r>
                        <a:rPr sz="3050" spc="-1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050" spc="-10" dirty="0">
                          <a:latin typeface="Times New Roman" panose="02020603050405020304"/>
                          <a:cs typeface="Times New Roman" panose="02020603050405020304"/>
                        </a:rPr>
                        <a:t>manual</a:t>
                      </a:r>
                      <a:endParaRPr sz="30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015">
                        <a:lnSpc>
                          <a:spcPts val="3130"/>
                        </a:lnSpc>
                      </a:pPr>
                      <a:r>
                        <a:rPr sz="3050" spc="-35" dirty="0">
                          <a:latin typeface="Times New Roman" panose="02020603050405020304"/>
                          <a:cs typeface="Times New Roman" panose="02020603050405020304"/>
                        </a:rPr>
                        <a:t>Enhance</a:t>
                      </a:r>
                      <a:r>
                        <a:rPr sz="3050" spc="-1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050" spc="-10" dirty="0">
                          <a:latin typeface="Times New Roman" panose="02020603050405020304"/>
                          <a:cs typeface="Times New Roman" panose="02020603050405020304"/>
                        </a:rPr>
                        <a:t>system</a:t>
                      </a:r>
                      <a:endParaRPr sz="30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0685">
                        <a:lnSpc>
                          <a:spcPts val="3130"/>
                        </a:lnSpc>
                      </a:pPr>
                      <a:r>
                        <a:rPr sz="3050" spc="-65" dirty="0">
                          <a:latin typeface="Times New Roman" panose="02020603050405020304"/>
                          <a:cs typeface="Times New Roman" panose="02020603050405020304"/>
                        </a:rPr>
                        <a:t>Provide</a:t>
                      </a:r>
                      <a:r>
                        <a:rPr sz="3050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050" spc="-10" dirty="0">
                          <a:latin typeface="Times New Roman" panose="02020603050405020304"/>
                          <a:cs typeface="Times New Roman" panose="02020603050405020304"/>
                        </a:rPr>
                        <a:t>better</a:t>
                      </a:r>
                      <a:endParaRPr sz="30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5945">
                        <a:lnSpc>
                          <a:spcPts val="3130"/>
                        </a:lnSpc>
                      </a:pPr>
                      <a:r>
                        <a:rPr sz="3050" spc="-25" dirty="0">
                          <a:latin typeface="Times New Roman" panose="02020603050405020304"/>
                          <a:cs typeface="Times New Roman" panose="02020603050405020304"/>
                        </a:rPr>
                        <a:t>Ensure</a:t>
                      </a:r>
                      <a:r>
                        <a:rPr sz="3050" spc="-1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050" spc="-50" dirty="0">
                          <a:latin typeface="Times New Roman" panose="02020603050405020304"/>
                          <a:cs typeface="Times New Roman" panose="02020603050405020304"/>
                        </a:rPr>
                        <a:t>long-</a:t>
                      </a:r>
                      <a:r>
                        <a:rPr sz="3050" spc="-20" dirty="0">
                          <a:latin typeface="Times New Roman" panose="02020603050405020304"/>
                          <a:cs typeface="Times New Roman" panose="02020603050405020304"/>
                        </a:rPr>
                        <a:t>term</a:t>
                      </a:r>
                      <a:endParaRPr sz="30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</a:tr>
              <a:tr h="401955">
                <a:tc>
                  <a:txBody>
                    <a:bodyPr/>
                    <a:lstStyle/>
                    <a:p>
                      <a:pPr marL="31750">
                        <a:lnSpc>
                          <a:spcPts val="3065"/>
                        </a:lnSpc>
                      </a:pPr>
                      <a:r>
                        <a:rPr sz="3200" spc="-10" dirty="0">
                          <a:latin typeface="Times New Roman" panose="02020603050405020304"/>
                          <a:cs typeface="Times New Roman" panose="02020603050405020304"/>
                        </a:rPr>
                        <a:t>system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6405">
                        <a:lnSpc>
                          <a:spcPts val="3065"/>
                        </a:lnSpc>
                      </a:pPr>
                      <a:r>
                        <a:rPr sz="3200" spc="-85" dirty="0">
                          <a:latin typeface="Times New Roman" panose="02020603050405020304"/>
                          <a:cs typeface="Times New Roman" panose="02020603050405020304"/>
                        </a:rPr>
                        <a:t>effort </a:t>
                      </a:r>
                      <a:r>
                        <a:rPr sz="3200" spc="-10" dirty="0">
                          <a:latin typeface="Times New Roman" panose="02020603050405020304"/>
                          <a:cs typeface="Times New Roman" panose="02020603050405020304"/>
                        </a:rPr>
                        <a:t>through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ts val="3065"/>
                        </a:lnSpc>
                      </a:pPr>
                      <a:r>
                        <a:rPr sz="3200" spc="-110" dirty="0">
                          <a:latin typeface="Times New Roman" panose="02020603050405020304"/>
                          <a:cs typeface="Times New Roman" panose="02020603050405020304"/>
                        </a:rPr>
                        <a:t>reliability</a:t>
                      </a:r>
                      <a:r>
                        <a:rPr sz="32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spc="-25" dirty="0">
                          <a:latin typeface="Times New Roman" panose="02020603050405020304"/>
                          <a:cs typeface="Times New Roman" panose="02020603050405020304"/>
                        </a:rPr>
                        <a:t>and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4495">
                        <a:lnSpc>
                          <a:spcPts val="3065"/>
                        </a:lnSpc>
                      </a:pPr>
                      <a:r>
                        <a:rPr sz="3200" spc="-85" dirty="0">
                          <a:latin typeface="Times New Roman" panose="02020603050405020304"/>
                          <a:cs typeface="Times New Roman" panose="02020603050405020304"/>
                        </a:rPr>
                        <a:t>reporting</a:t>
                      </a:r>
                      <a:r>
                        <a:rPr sz="3200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spc="-25" dirty="0">
                          <a:latin typeface="Times New Roman" panose="02020603050405020304"/>
                          <a:cs typeface="Times New Roman" panose="02020603050405020304"/>
                        </a:rPr>
                        <a:t>and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6580">
                        <a:lnSpc>
                          <a:spcPts val="3065"/>
                        </a:lnSpc>
                      </a:pPr>
                      <a:r>
                        <a:rPr sz="3200" spc="-120" dirty="0">
                          <a:latin typeface="Times New Roman" panose="02020603050405020304"/>
                          <a:cs typeface="Times New Roman" panose="02020603050405020304"/>
                        </a:rPr>
                        <a:t>scalability</a:t>
                      </a:r>
                      <a:r>
                        <a:rPr sz="32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spc="-25" dirty="0">
                          <a:latin typeface="Times New Roman" panose="02020603050405020304"/>
                          <a:cs typeface="Times New Roman" panose="02020603050405020304"/>
                        </a:rPr>
                        <a:t>and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</a:tr>
              <a:tr h="819150">
                <a:tc>
                  <a:txBody>
                    <a:bodyPr/>
                    <a:lstStyle/>
                    <a:p>
                      <a:pPr marL="52705">
                        <a:lnSpc>
                          <a:spcPts val="2975"/>
                        </a:lnSpc>
                      </a:pPr>
                      <a:r>
                        <a:rPr sz="3200" spc="-85" dirty="0">
                          <a:latin typeface="Times New Roman" panose="02020603050405020304"/>
                          <a:cs typeface="Times New Roman" panose="02020603050405020304"/>
                        </a:rPr>
                        <a:t>performance</a:t>
                      </a:r>
                      <a:r>
                        <a:rPr sz="3200" spc="-10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spc="-25" dirty="0">
                          <a:latin typeface="Times New Roman" panose="02020603050405020304"/>
                          <a:cs typeface="Times New Roman" panose="02020603050405020304"/>
                        </a:rPr>
                        <a:t>by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5560">
                        <a:lnSpc>
                          <a:spcPts val="3380"/>
                        </a:lnSpc>
                      </a:pPr>
                      <a:r>
                        <a:rPr sz="3100" spc="-375" dirty="0">
                          <a:latin typeface="Times New Roman" panose="02020603050405020304"/>
                          <a:cs typeface="Times New Roman" panose="02020603050405020304"/>
                        </a:rPr>
                        <a:t>XX%.</a:t>
                      </a:r>
                      <a:endParaRPr sz="31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2975"/>
                        </a:lnSpc>
                      </a:pPr>
                      <a:r>
                        <a:rPr sz="3200" spc="-10" dirty="0">
                          <a:latin typeface="Times New Roman" panose="02020603050405020304"/>
                          <a:cs typeface="Times New Roman" panose="02020603050405020304"/>
                        </a:rPr>
                        <a:t>targeted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47040">
                        <a:lnSpc>
                          <a:spcPts val="3380"/>
                        </a:lnSpc>
                      </a:pPr>
                      <a:r>
                        <a:rPr sz="3100" spc="-10" dirty="0">
                          <a:latin typeface="Times New Roman" panose="02020603050405020304"/>
                          <a:cs typeface="Times New Roman" panose="02020603050405020304"/>
                        </a:rPr>
                        <a:t>automation.</a:t>
                      </a:r>
                      <a:endParaRPr sz="31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ts val="3270"/>
                        </a:lnSpc>
                      </a:pPr>
                      <a:r>
                        <a:rPr sz="3200" spc="-60" dirty="0">
                          <a:latin typeface="Times New Roman" panose="02020603050405020304"/>
                          <a:cs typeface="Times New Roman" panose="02020603050405020304"/>
                        </a:rPr>
                        <a:t>increase</a:t>
                      </a:r>
                      <a:r>
                        <a:rPr sz="3200" spc="-1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spc="-10" dirty="0">
                          <a:latin typeface="Times New Roman" panose="02020603050405020304"/>
                          <a:cs typeface="Times New Roman" panose="02020603050405020304"/>
                        </a:rPr>
                        <a:t>uptime.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3860">
                        <a:lnSpc>
                          <a:spcPts val="3270"/>
                        </a:lnSpc>
                      </a:pPr>
                      <a:r>
                        <a:rPr sz="3200" spc="-10" dirty="0">
                          <a:latin typeface="Times New Roman" panose="02020603050405020304"/>
                          <a:cs typeface="Times New Roman" panose="02020603050405020304"/>
                        </a:rPr>
                        <a:t>monitoring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3090">
                        <a:lnSpc>
                          <a:spcPts val="3270"/>
                        </a:lnSpc>
                      </a:pPr>
                      <a:r>
                        <a:rPr sz="3200" spc="-25" dirty="0">
                          <a:latin typeface="Times New Roman" panose="02020603050405020304"/>
                          <a:cs typeface="Times New Roman" panose="02020603050405020304"/>
                        </a:rPr>
                        <a:t>maintainability.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10756031" y="7705725"/>
            <a:ext cx="1818005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65" dirty="0">
                <a:latin typeface="Times New Roman" panose="02020603050405020304"/>
                <a:cs typeface="Times New Roman" panose="02020603050405020304"/>
              </a:rPr>
              <a:t>capabilities.</a:t>
            </a:r>
            <a:endParaRPr sz="31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110407" y="9439980"/>
            <a:ext cx="122364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61620" algn="l"/>
              </a:tabLst>
            </a:pPr>
            <a:r>
              <a:rPr sz="1300" spc="-50" dirty="0">
                <a:latin typeface="Times New Roman" panose="02020603050405020304"/>
                <a:cs typeface="Times New Roman" panose="02020603050405020304"/>
              </a:rPr>
              <a:t>G</a:t>
            </a:r>
            <a:r>
              <a:rPr sz="13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300" spc="-10" dirty="0">
                <a:latin typeface="Times New Roman" panose="02020603050405020304"/>
                <a:cs typeface="Times New Roman" panose="02020603050405020304"/>
              </a:rPr>
              <a:t>NotebookLM</a:t>
            </a:r>
            <a:endParaRPr sz="13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82800" y="4787900"/>
            <a:ext cx="13309600" cy="965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0733" y="1350433"/>
            <a:ext cx="8473440" cy="1549400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 marR="5080" indent="14605">
              <a:lnSpc>
                <a:spcPts val="5500"/>
              </a:lnSpc>
              <a:spcBef>
                <a:spcPts val="1115"/>
              </a:spcBef>
            </a:pPr>
            <a:r>
              <a:rPr sz="5400" spc="-270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We</a:t>
            </a:r>
            <a:r>
              <a:rPr sz="5400" spc="25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are</a:t>
            </a:r>
            <a:r>
              <a:rPr sz="5400" spc="-55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executing</a:t>
            </a:r>
            <a:r>
              <a:rPr sz="5400" spc="155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our</a:t>
            </a:r>
            <a:r>
              <a:rPr sz="5400" spc="-20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spc="-10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phased </a:t>
            </a:r>
            <a:r>
              <a:rPr sz="5400" dirty="0">
                <a:solidFill>
                  <a:srgbClr val="262626"/>
                </a:solidFill>
                <a:latin typeface="Cambria" panose="02040503050406030204"/>
                <a:cs typeface="Cambria" panose="02040503050406030204"/>
              </a:rPr>
              <a:t>delivery</a:t>
            </a:r>
            <a:r>
              <a:rPr sz="5400" spc="340" dirty="0">
                <a:solidFill>
                  <a:srgbClr val="262626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dirty="0">
                <a:solidFill>
                  <a:srgbClr val="242424"/>
                </a:solidFill>
                <a:latin typeface="Cambria" panose="02040503050406030204"/>
                <a:cs typeface="Cambria" panose="02040503050406030204"/>
              </a:rPr>
              <a:t>plan</a:t>
            </a:r>
            <a:r>
              <a:rPr sz="5400" spc="-35" dirty="0">
                <a:solidFill>
                  <a:srgbClr val="242424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spc="140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on</a:t>
            </a:r>
            <a:r>
              <a:rPr sz="5400" spc="-65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00" spc="-10" dirty="0">
                <a:solidFill>
                  <a:srgbClr val="242424"/>
                </a:solidFill>
                <a:latin typeface="Cambria" panose="02040503050406030204"/>
                <a:cs typeface="Cambria" panose="02040503050406030204"/>
              </a:rPr>
              <a:t>schedule.</a:t>
            </a:r>
            <a:endParaRPr sz="54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9164" y="6163027"/>
            <a:ext cx="2910840" cy="15671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2540" algn="ctr">
              <a:lnSpc>
                <a:spcPts val="2570"/>
              </a:lnSpc>
              <a:spcBef>
                <a:spcPts val="120"/>
              </a:spcBef>
            </a:pPr>
            <a:r>
              <a:rPr sz="2200" dirty="0">
                <a:latin typeface="Cambria" panose="02040503050406030204"/>
                <a:cs typeface="Cambria" panose="02040503050406030204"/>
              </a:rPr>
              <a:t>Phase</a:t>
            </a:r>
            <a:r>
              <a:rPr sz="2200" spc="95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1:</a:t>
            </a:r>
            <a:r>
              <a:rPr sz="22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Planning</a:t>
            </a:r>
            <a:endParaRPr sz="2200">
              <a:latin typeface="Cambria" panose="02040503050406030204"/>
              <a:cs typeface="Cambria" panose="02040503050406030204"/>
            </a:endParaRPr>
          </a:p>
          <a:p>
            <a:pPr marL="2540" algn="ctr">
              <a:lnSpc>
                <a:spcPts val="2750"/>
              </a:lnSpc>
            </a:pPr>
            <a:r>
              <a:rPr sz="2350" spc="-10" dirty="0">
                <a:latin typeface="Cambria" panose="02040503050406030204"/>
                <a:cs typeface="Cambria" panose="02040503050406030204"/>
              </a:rPr>
              <a:t>(Complete)</a:t>
            </a:r>
            <a:endParaRPr sz="2350">
              <a:latin typeface="Cambria" panose="02040503050406030204"/>
              <a:cs typeface="Cambria" panose="02040503050406030204"/>
            </a:endParaRPr>
          </a:p>
          <a:p>
            <a:pPr marL="12700" marR="5080" indent="-3175" algn="ctr">
              <a:lnSpc>
                <a:spcPts val="2400"/>
              </a:lnSpc>
              <a:spcBef>
                <a:spcPts val="2060"/>
              </a:spcBef>
            </a:pPr>
            <a:r>
              <a:rPr sz="2050" spc="-40" dirty="0">
                <a:latin typeface="Cambria" panose="02040503050406030204"/>
                <a:cs typeface="Cambria" panose="02040503050406030204"/>
              </a:rPr>
              <a:t>Requirement</a:t>
            </a:r>
            <a:r>
              <a:rPr sz="2050" spc="55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10" dirty="0">
                <a:latin typeface="Cambria" panose="02040503050406030204"/>
                <a:cs typeface="Cambria" panose="02040503050406030204"/>
              </a:rPr>
              <a:t>gathering </a:t>
            </a:r>
            <a:r>
              <a:rPr sz="2050" dirty="0">
                <a:latin typeface="Cambria" panose="02040503050406030204"/>
                <a:cs typeface="Cambria" panose="02040503050406030204"/>
              </a:rPr>
              <a:t>and</a:t>
            </a:r>
            <a:r>
              <a:rPr sz="2050" spc="-85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45" dirty="0">
                <a:latin typeface="Cambria" panose="02040503050406030204"/>
                <a:cs typeface="Cambria" panose="02040503050406030204"/>
              </a:rPr>
              <a:t>stakeholder</a:t>
            </a:r>
            <a:r>
              <a:rPr sz="2050" spc="50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30" dirty="0">
                <a:latin typeface="Cambria" panose="02040503050406030204"/>
                <a:cs typeface="Cambria" panose="02040503050406030204"/>
              </a:rPr>
              <a:t>alignment</a:t>
            </a:r>
            <a:endParaRPr sz="2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6927" y="6163027"/>
            <a:ext cx="1942464" cy="15671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2570"/>
              </a:lnSpc>
              <a:spcBef>
                <a:spcPts val="120"/>
              </a:spcBef>
            </a:pPr>
            <a:r>
              <a:rPr sz="2200" dirty="0">
                <a:latin typeface="Cambria" panose="02040503050406030204"/>
                <a:cs typeface="Cambria" panose="02040503050406030204"/>
              </a:rPr>
              <a:t>Phase</a:t>
            </a:r>
            <a:r>
              <a:rPr sz="2200" spc="75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dirty="0">
                <a:latin typeface="Cambria" panose="02040503050406030204"/>
                <a:cs typeface="Cambria" panose="02040503050406030204"/>
              </a:rPr>
              <a:t>2:</a:t>
            </a:r>
            <a:r>
              <a:rPr sz="22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Design</a:t>
            </a:r>
            <a:endParaRPr sz="2200">
              <a:latin typeface="Cambria" panose="02040503050406030204"/>
              <a:cs typeface="Cambria" panose="02040503050406030204"/>
            </a:endParaRPr>
          </a:p>
          <a:p>
            <a:pPr marL="6985" algn="ctr">
              <a:lnSpc>
                <a:spcPts val="2750"/>
              </a:lnSpc>
            </a:pPr>
            <a:r>
              <a:rPr sz="2350" spc="-10" dirty="0">
                <a:latin typeface="Cambria" panose="02040503050406030204"/>
                <a:cs typeface="Cambria" panose="02040503050406030204"/>
              </a:rPr>
              <a:t>(Complete)</a:t>
            </a:r>
            <a:endParaRPr sz="2350">
              <a:latin typeface="Cambria" panose="02040503050406030204"/>
              <a:cs typeface="Cambria" panose="02040503050406030204"/>
            </a:endParaRPr>
          </a:p>
          <a:p>
            <a:pPr marL="66675" marR="40005" algn="ctr">
              <a:lnSpc>
                <a:spcPts val="2400"/>
              </a:lnSpc>
              <a:spcBef>
                <a:spcPts val="2060"/>
              </a:spcBef>
            </a:pPr>
            <a:r>
              <a:rPr sz="2050" spc="-30" dirty="0">
                <a:latin typeface="Cambria" panose="02040503050406030204"/>
                <a:cs typeface="Cambria" panose="02040503050406030204"/>
              </a:rPr>
              <a:t>Architecture</a:t>
            </a:r>
            <a:r>
              <a:rPr sz="205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2050" spc="-30" dirty="0">
                <a:latin typeface="Cambria" panose="02040503050406030204"/>
                <a:cs typeface="Cambria" panose="02040503050406030204"/>
              </a:rPr>
              <a:t>solution</a:t>
            </a:r>
            <a:r>
              <a:rPr sz="205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10" dirty="0">
                <a:latin typeface="Cambria" panose="02040503050406030204"/>
                <a:cs typeface="Cambria" panose="02040503050406030204"/>
              </a:rPr>
              <a:t>design</a:t>
            </a:r>
            <a:endParaRPr sz="2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49325" y="6163027"/>
            <a:ext cx="2733675" cy="1570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2570"/>
              </a:lnSpc>
              <a:spcBef>
                <a:spcPts val="120"/>
              </a:spcBef>
            </a:pPr>
            <a:r>
              <a:rPr sz="2200" dirty="0">
                <a:latin typeface="Cambria" panose="02040503050406030204"/>
                <a:cs typeface="Cambria" panose="02040503050406030204"/>
              </a:rPr>
              <a:t>Phase</a:t>
            </a:r>
            <a:r>
              <a:rPr sz="2200" spc="85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65" dirty="0">
                <a:latin typeface="Cambria" panose="02040503050406030204"/>
                <a:cs typeface="Cambria" panose="02040503050406030204"/>
              </a:rPr>
              <a:t>3:</a:t>
            </a:r>
            <a:r>
              <a:rPr sz="220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Development</a:t>
            </a:r>
            <a:endParaRPr sz="2200">
              <a:latin typeface="Cambria" panose="02040503050406030204"/>
              <a:cs typeface="Cambria" panose="02040503050406030204"/>
            </a:endParaRPr>
          </a:p>
          <a:p>
            <a:pPr marL="29210" algn="ctr">
              <a:lnSpc>
                <a:spcPts val="2750"/>
              </a:lnSpc>
            </a:pPr>
            <a:r>
              <a:rPr sz="2350" spc="-10" dirty="0">
                <a:latin typeface="Cambria" panose="02040503050406030204"/>
                <a:cs typeface="Cambria" panose="02040503050406030204"/>
              </a:rPr>
              <a:t>(Complete)</a:t>
            </a:r>
            <a:endParaRPr sz="2350">
              <a:latin typeface="Cambria" panose="02040503050406030204"/>
              <a:cs typeface="Cambria" panose="02040503050406030204"/>
            </a:endParaRPr>
          </a:p>
          <a:p>
            <a:pPr marL="516255" marR="473075" indent="-12700" algn="ctr">
              <a:lnSpc>
                <a:spcPts val="2400"/>
              </a:lnSpc>
              <a:spcBef>
                <a:spcPts val="2060"/>
              </a:spcBef>
            </a:pPr>
            <a:r>
              <a:rPr sz="2200" spc="-85" dirty="0">
                <a:latin typeface="Times New Roman" panose="02020603050405020304"/>
                <a:cs typeface="Times New Roman" panose="02020603050405020304"/>
              </a:rPr>
              <a:t>Core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feature 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implementation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82370" y="6163027"/>
            <a:ext cx="2496185" cy="15671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6350" algn="ctr">
              <a:lnSpc>
                <a:spcPts val="2570"/>
              </a:lnSpc>
              <a:spcBef>
                <a:spcPts val="120"/>
              </a:spcBef>
            </a:pPr>
            <a:r>
              <a:rPr sz="2200" dirty="0">
                <a:latin typeface="Cambria" panose="02040503050406030204"/>
                <a:cs typeface="Cambria" panose="02040503050406030204"/>
              </a:rPr>
              <a:t>Phase</a:t>
            </a:r>
            <a:r>
              <a:rPr sz="2200" spc="114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dirty="0">
                <a:latin typeface="Cambria" panose="02040503050406030204"/>
                <a:cs typeface="Cambria" panose="02040503050406030204"/>
              </a:rPr>
              <a:t>4:</a:t>
            </a:r>
            <a:r>
              <a:rPr sz="2200" spc="-6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Testing</a:t>
            </a:r>
            <a:endParaRPr sz="2200">
              <a:latin typeface="Cambria" panose="02040503050406030204"/>
              <a:cs typeface="Cambria" panose="02040503050406030204"/>
            </a:endParaRPr>
          </a:p>
          <a:p>
            <a:pPr marR="11430" algn="ctr">
              <a:lnSpc>
                <a:spcPts val="2750"/>
              </a:lnSpc>
            </a:pPr>
            <a:r>
              <a:rPr sz="2350" spc="-60" dirty="0">
                <a:latin typeface="Cambria" panose="02040503050406030204"/>
                <a:cs typeface="Cambria" panose="02040503050406030204"/>
              </a:rPr>
              <a:t>(In</a:t>
            </a:r>
            <a:r>
              <a:rPr sz="235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10" dirty="0">
                <a:latin typeface="Cambria" panose="02040503050406030204"/>
                <a:cs typeface="Cambria" panose="02040503050406030204"/>
              </a:rPr>
              <a:t>Progress)</a:t>
            </a:r>
            <a:endParaRPr sz="2350">
              <a:latin typeface="Cambria" panose="02040503050406030204"/>
              <a:cs typeface="Cambria" panose="02040503050406030204"/>
            </a:endParaRPr>
          </a:p>
          <a:p>
            <a:pPr marL="12065" marR="5080" indent="-43180" algn="ctr">
              <a:lnSpc>
                <a:spcPts val="2400"/>
              </a:lnSpc>
              <a:spcBef>
                <a:spcPts val="2060"/>
              </a:spcBef>
            </a:pPr>
            <a:r>
              <a:rPr sz="2050" spc="-10" dirty="0">
                <a:latin typeface="Cambria" panose="02040503050406030204"/>
                <a:cs typeface="Cambria" panose="02040503050406030204"/>
              </a:rPr>
              <a:t>Functional, </a:t>
            </a:r>
            <a:r>
              <a:rPr sz="2050" spc="-20" dirty="0">
                <a:latin typeface="Cambria" panose="02040503050406030204"/>
                <a:cs typeface="Cambria" panose="02040503050406030204"/>
              </a:rPr>
              <a:t>performance,</a:t>
            </a:r>
            <a:r>
              <a:rPr sz="2050" spc="125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dirty="0">
                <a:latin typeface="Cambria" panose="02040503050406030204"/>
                <a:cs typeface="Cambria" panose="02040503050406030204"/>
              </a:rPr>
              <a:t>and</a:t>
            </a:r>
            <a:r>
              <a:rPr sz="2050" spc="-60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50" dirty="0">
                <a:latin typeface="Cambria" panose="02040503050406030204"/>
                <a:cs typeface="Cambria" panose="02040503050406030204"/>
              </a:rPr>
              <a:t>UAT</a:t>
            </a:r>
            <a:endParaRPr sz="2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23125" y="6163027"/>
            <a:ext cx="2580005" cy="15671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2570"/>
              </a:lnSpc>
              <a:spcBef>
                <a:spcPts val="120"/>
              </a:spcBef>
            </a:pPr>
            <a:r>
              <a:rPr sz="2200" dirty="0">
                <a:latin typeface="Cambria" panose="02040503050406030204"/>
                <a:cs typeface="Cambria" panose="02040503050406030204"/>
              </a:rPr>
              <a:t>Phase</a:t>
            </a:r>
            <a:r>
              <a:rPr sz="2200" spc="12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dirty="0">
                <a:latin typeface="Cambria" panose="02040503050406030204"/>
                <a:cs typeface="Cambria" panose="02040503050406030204"/>
              </a:rPr>
              <a:t>5:</a:t>
            </a:r>
            <a:r>
              <a:rPr sz="220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10" dirty="0">
                <a:latin typeface="Cambria" panose="02040503050406030204"/>
                <a:cs typeface="Cambria" panose="02040503050406030204"/>
              </a:rPr>
              <a:t>Deployment</a:t>
            </a:r>
            <a:endParaRPr sz="2200">
              <a:latin typeface="Cambria" panose="02040503050406030204"/>
              <a:cs typeface="Cambria" panose="02040503050406030204"/>
            </a:endParaRPr>
          </a:p>
          <a:p>
            <a:pPr marL="6985" algn="ctr">
              <a:lnSpc>
                <a:spcPts val="2750"/>
              </a:lnSpc>
            </a:pPr>
            <a:r>
              <a:rPr sz="2350" spc="-10" dirty="0">
                <a:latin typeface="Cambria" panose="02040503050406030204"/>
                <a:cs typeface="Cambria" panose="02040503050406030204"/>
              </a:rPr>
              <a:t>(Upcoming)</a:t>
            </a:r>
            <a:endParaRPr sz="2350">
              <a:latin typeface="Cambria" panose="02040503050406030204"/>
              <a:cs typeface="Cambria" panose="02040503050406030204"/>
            </a:endParaRPr>
          </a:p>
          <a:p>
            <a:pPr marL="76835" marR="29845" algn="ctr">
              <a:lnSpc>
                <a:spcPts val="2400"/>
              </a:lnSpc>
              <a:spcBef>
                <a:spcPts val="2060"/>
              </a:spcBef>
            </a:pPr>
            <a:r>
              <a:rPr sz="2050" spc="-35" dirty="0">
                <a:latin typeface="Cambria" panose="02040503050406030204"/>
                <a:cs typeface="Cambria" panose="02040503050406030204"/>
              </a:rPr>
              <a:t>Production</a:t>
            </a:r>
            <a:r>
              <a:rPr sz="2050" spc="60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40" dirty="0">
                <a:latin typeface="Cambria" panose="02040503050406030204"/>
                <a:cs typeface="Cambria" panose="02040503050406030204"/>
              </a:rPr>
              <a:t>rollout</a:t>
            </a:r>
            <a:r>
              <a:rPr sz="2050" spc="15" dirty="0">
                <a:latin typeface="Cambria" panose="02040503050406030204"/>
                <a:cs typeface="Cambria" panose="02040503050406030204"/>
              </a:rPr>
              <a:t> </a:t>
            </a:r>
            <a:r>
              <a:rPr sz="205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2050" spc="-10" dirty="0">
                <a:latin typeface="Cambria" panose="02040503050406030204"/>
                <a:cs typeface="Cambria" panose="02040503050406030204"/>
              </a:rPr>
              <a:t>stabilisation</a:t>
            </a:r>
            <a:endParaRPr sz="2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663950" y="9422341"/>
            <a:ext cx="132080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50" dirty="0">
                <a:latin typeface="Cambria" panose="02040503050406030204"/>
                <a:cs typeface="Cambria" panose="02040503050406030204"/>
              </a:rPr>
              <a:t>G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347020" y="9422341"/>
            <a:ext cx="989330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40" dirty="0">
                <a:latin typeface="Cambria" panose="02040503050406030204"/>
                <a:cs typeface="Cambria" panose="02040503050406030204"/>
              </a:rPr>
              <a:t>NotebaokLM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38200" y="6654800"/>
            <a:ext cx="2451100" cy="1905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00" y="3200400"/>
            <a:ext cx="2425700" cy="22606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32900" y="3187700"/>
            <a:ext cx="2463800" cy="23114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9385300" y="6616700"/>
            <a:ext cx="2235200" cy="2032000"/>
            <a:chOff x="9385300" y="6616700"/>
            <a:chExt cx="2235200" cy="2032000"/>
          </a:xfrm>
        </p:grpSpPr>
        <p:sp>
          <p:nvSpPr>
            <p:cNvPr id="6" name="object 6"/>
            <p:cNvSpPr/>
            <p:nvPr/>
          </p:nvSpPr>
          <p:spPr>
            <a:xfrm>
              <a:off x="10756900" y="7528983"/>
              <a:ext cx="372745" cy="0"/>
            </a:xfrm>
            <a:custGeom>
              <a:avLst/>
              <a:gdLst/>
              <a:ahLst/>
              <a:cxnLst/>
              <a:rect l="l" t="t" r="r" b="b"/>
              <a:pathLst>
                <a:path w="372745">
                  <a:moveTo>
                    <a:pt x="0" y="0"/>
                  </a:moveTo>
                  <a:lnTo>
                    <a:pt x="372533" y="0"/>
                  </a:lnTo>
                </a:path>
              </a:pathLst>
            </a:custGeom>
            <a:ln w="29633">
              <a:solidFill>
                <a:srgbClr val="6B7C8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85300" y="6616700"/>
              <a:ext cx="2235200" cy="20320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29900" y="7810500"/>
              <a:ext cx="749300" cy="5969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13900" y="7213600"/>
              <a:ext cx="889000" cy="10033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94272" y="543277"/>
            <a:ext cx="13403580" cy="1755139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2700" marR="5080" indent="7620">
              <a:lnSpc>
                <a:spcPts val="6450"/>
              </a:lnSpc>
              <a:spcBef>
                <a:spcPts val="910"/>
              </a:spcBef>
            </a:pPr>
            <a:r>
              <a:rPr sz="5950" spc="-315" dirty="0">
                <a:solidFill>
                  <a:srgbClr val="2F2F2F"/>
                </a:solidFill>
              </a:rPr>
              <a:t>We</a:t>
            </a:r>
            <a:r>
              <a:rPr sz="5950" spc="-395" dirty="0">
                <a:solidFill>
                  <a:srgbClr val="2F2F2F"/>
                </a:solidFill>
              </a:rPr>
              <a:t> </a:t>
            </a:r>
            <a:r>
              <a:rPr sz="5950" dirty="0">
                <a:solidFill>
                  <a:srgbClr val="2B2B2B"/>
                </a:solidFill>
              </a:rPr>
              <a:t>launched</a:t>
            </a:r>
            <a:r>
              <a:rPr sz="5950" spc="-415" dirty="0">
                <a:solidFill>
                  <a:srgbClr val="2B2B2B"/>
                </a:solidFill>
              </a:rPr>
              <a:t> </a:t>
            </a:r>
            <a:r>
              <a:rPr sz="5950" dirty="0">
                <a:solidFill>
                  <a:srgbClr val="2A2A2A"/>
                </a:solidFill>
              </a:rPr>
              <a:t>Project</a:t>
            </a:r>
            <a:r>
              <a:rPr sz="5950" spc="-405" dirty="0">
                <a:solidFill>
                  <a:srgbClr val="2A2A2A"/>
                </a:solidFill>
              </a:rPr>
              <a:t> </a:t>
            </a:r>
            <a:r>
              <a:rPr sz="5950" spc="-30" dirty="0">
                <a:solidFill>
                  <a:srgbClr val="282828"/>
                </a:solidFill>
              </a:rPr>
              <a:t>Phoenix</a:t>
            </a:r>
            <a:r>
              <a:rPr sz="5950" spc="-100" dirty="0">
                <a:solidFill>
                  <a:srgbClr val="282828"/>
                </a:solidFill>
              </a:rPr>
              <a:t> </a:t>
            </a:r>
            <a:r>
              <a:rPr sz="5950" spc="195" dirty="0">
                <a:solidFill>
                  <a:srgbClr val="2D2D2D"/>
                </a:solidFill>
              </a:rPr>
              <a:t>to</a:t>
            </a:r>
            <a:r>
              <a:rPr sz="5950" spc="-445" dirty="0">
                <a:solidFill>
                  <a:srgbClr val="2D2D2D"/>
                </a:solidFill>
              </a:rPr>
              <a:t> </a:t>
            </a:r>
            <a:r>
              <a:rPr sz="5950" spc="-20" dirty="0">
                <a:solidFill>
                  <a:srgbClr val="2B2B2B"/>
                </a:solidFill>
              </a:rPr>
              <a:t>address </a:t>
            </a:r>
            <a:r>
              <a:rPr sz="5950" spc="120" dirty="0">
                <a:solidFill>
                  <a:srgbClr val="2A2A2A"/>
                </a:solidFill>
              </a:rPr>
              <a:t>critical</a:t>
            </a:r>
            <a:r>
              <a:rPr sz="5950" spc="-235" dirty="0">
                <a:solidFill>
                  <a:srgbClr val="2A2A2A"/>
                </a:solidFill>
              </a:rPr>
              <a:t> </a:t>
            </a:r>
            <a:r>
              <a:rPr sz="5950" dirty="0">
                <a:solidFill>
                  <a:srgbClr val="2A2A2A"/>
                </a:solidFill>
              </a:rPr>
              <a:t>system</a:t>
            </a:r>
            <a:r>
              <a:rPr sz="5950" spc="-150" dirty="0">
                <a:solidFill>
                  <a:srgbClr val="2A2A2A"/>
                </a:solidFill>
              </a:rPr>
              <a:t> </a:t>
            </a:r>
            <a:r>
              <a:rPr sz="5950" spc="50" dirty="0">
                <a:solidFill>
                  <a:srgbClr val="2A2A2A"/>
                </a:solidFill>
              </a:rPr>
              <a:t>limitations.</a:t>
            </a:r>
            <a:endParaRPr sz="5950"/>
          </a:p>
        </p:txBody>
      </p:sp>
      <p:sp>
        <p:nvSpPr>
          <p:cNvPr id="11" name="object 11"/>
          <p:cNvSpPr txBox="1"/>
          <p:nvPr/>
        </p:nvSpPr>
        <p:spPr>
          <a:xfrm>
            <a:off x="3841521" y="3035776"/>
            <a:ext cx="4227830" cy="2266950"/>
          </a:xfrm>
          <a:prstGeom prst="rect">
            <a:avLst/>
          </a:prstGeom>
        </p:spPr>
        <p:txBody>
          <a:bodyPr vert="horz" wrap="square" lIns="0" tIns="18986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495"/>
              </a:spcBef>
            </a:pPr>
            <a:r>
              <a:rPr sz="3050" spc="55" dirty="0">
                <a:solidFill>
                  <a:srgbClr val="0C2138"/>
                </a:solidFill>
                <a:latin typeface="Cambria" panose="02040503050406030204"/>
                <a:cs typeface="Cambria" panose="02040503050406030204"/>
              </a:rPr>
              <a:t>Performance</a:t>
            </a:r>
            <a:r>
              <a:rPr sz="3050" spc="145" dirty="0">
                <a:solidFill>
                  <a:srgbClr val="0C2138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050" spc="-210" dirty="0">
                <a:solidFill>
                  <a:srgbClr val="0A2646"/>
                </a:solidFill>
                <a:latin typeface="Cambria" panose="02040503050406030204"/>
                <a:cs typeface="Cambria" panose="02040503050406030204"/>
              </a:rPr>
              <a:t>&amp;</a:t>
            </a:r>
            <a:r>
              <a:rPr sz="3050" spc="10" dirty="0">
                <a:solidFill>
                  <a:srgbClr val="0A2646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solidFill>
                  <a:srgbClr val="0A213B"/>
                </a:solidFill>
                <a:latin typeface="Cambria" panose="02040503050406030204"/>
                <a:cs typeface="Cambria" panose="02040503050406030204"/>
              </a:rPr>
              <a:t>Stability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5240" marR="5080" indent="-3175">
              <a:lnSpc>
                <a:spcPct val="93000"/>
              </a:lnSpc>
              <a:spcBef>
                <a:spcPts val="1415"/>
              </a:spcBef>
            </a:pPr>
            <a:r>
              <a:rPr sz="2550" spc="-114" dirty="0">
                <a:latin typeface="Cambria" panose="02040503050406030204"/>
                <a:cs typeface="Cambria" panose="02040503050406030204"/>
              </a:rPr>
              <a:t>Existing</a:t>
            </a:r>
            <a:r>
              <a:rPr sz="2550" spc="12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50" dirty="0">
                <a:latin typeface="Cambria" panose="02040503050406030204"/>
                <a:cs typeface="Cambria" panose="02040503050406030204"/>
              </a:rPr>
              <a:t>systems</a:t>
            </a:r>
            <a:r>
              <a:rPr sz="255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80" dirty="0">
                <a:latin typeface="Cambria" panose="02040503050406030204"/>
                <a:cs typeface="Cambria" panose="02040503050406030204"/>
              </a:rPr>
              <a:t>faced</a:t>
            </a:r>
            <a:r>
              <a:rPr sz="255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05" dirty="0">
                <a:latin typeface="Cambria" panose="02040503050406030204"/>
                <a:cs typeface="Cambria" panose="02040503050406030204"/>
              </a:rPr>
              <a:t>significant </a:t>
            </a:r>
            <a:r>
              <a:rPr sz="2500" spc="-105" dirty="0">
                <a:latin typeface="Cambria" panose="02040503050406030204"/>
                <a:cs typeface="Cambria" panose="02040503050406030204"/>
              </a:rPr>
              <a:t>performance</a:t>
            </a:r>
            <a:r>
              <a:rPr sz="2500" spc="5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90" dirty="0">
                <a:latin typeface="Cambria" panose="02040503050406030204"/>
                <a:cs typeface="Cambria" panose="02040503050406030204"/>
              </a:rPr>
              <a:t>challenges</a:t>
            </a:r>
            <a:r>
              <a:rPr sz="2500" spc="-10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2500" spc="-105" dirty="0">
                <a:latin typeface="Cambria" panose="02040503050406030204"/>
                <a:cs typeface="Cambria" panose="02040503050406030204"/>
              </a:rPr>
              <a:t>stability</a:t>
            </a:r>
            <a:r>
              <a:rPr sz="250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65" dirty="0">
                <a:latin typeface="Cambria" panose="02040503050406030204"/>
                <a:cs typeface="Cambria" panose="02040503050406030204"/>
              </a:rPr>
              <a:t>issues,</a:t>
            </a:r>
            <a:r>
              <a:rPr sz="2500" spc="-4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95" dirty="0">
                <a:latin typeface="Cambria" panose="02040503050406030204"/>
                <a:cs typeface="Cambria" panose="02040503050406030204"/>
              </a:rPr>
              <a:t>impacting</a:t>
            </a:r>
            <a:r>
              <a:rPr sz="25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10" dirty="0">
                <a:latin typeface="Cambria" panose="02040503050406030204"/>
                <a:cs typeface="Cambria" panose="02040503050406030204"/>
              </a:rPr>
              <a:t>daily operations.</a:t>
            </a:r>
            <a:endParaRPr sz="25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38149" y="6351592"/>
            <a:ext cx="3961765" cy="1935480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685"/>
              </a:spcBef>
            </a:pPr>
            <a:r>
              <a:rPr sz="3050" dirty="0">
                <a:solidFill>
                  <a:srgbClr val="0E2846"/>
                </a:solidFill>
                <a:latin typeface="Arial MT"/>
                <a:cs typeface="Arial MT"/>
              </a:rPr>
              <a:t>Scalability</a:t>
            </a:r>
            <a:r>
              <a:rPr sz="3050" spc="375" dirty="0">
                <a:solidFill>
                  <a:srgbClr val="0E2846"/>
                </a:solidFill>
                <a:latin typeface="Arial MT"/>
                <a:cs typeface="Arial MT"/>
              </a:rPr>
              <a:t> </a:t>
            </a:r>
            <a:r>
              <a:rPr sz="3050" spc="-10" dirty="0">
                <a:solidFill>
                  <a:srgbClr val="08213B"/>
                </a:solidFill>
                <a:latin typeface="Arial MT"/>
                <a:cs typeface="Arial MT"/>
              </a:rPr>
              <a:t>Ceiling</a:t>
            </a:r>
            <a:endParaRPr sz="3050">
              <a:latin typeface="Arial MT"/>
              <a:cs typeface="Arial MT"/>
            </a:endParaRPr>
          </a:p>
          <a:p>
            <a:pPr marL="22225" marR="5080" indent="-10160">
              <a:lnSpc>
                <a:spcPts val="2800"/>
              </a:lnSpc>
              <a:spcBef>
                <a:spcPts val="1450"/>
              </a:spcBef>
            </a:pPr>
            <a:r>
              <a:rPr sz="2400" dirty="0">
                <a:latin typeface="Cambria" panose="02040503050406030204"/>
                <a:cs typeface="Cambria" panose="02040503050406030204"/>
              </a:rPr>
              <a:t>The</a:t>
            </a:r>
            <a:r>
              <a:rPr sz="2400" spc="-11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55" dirty="0">
                <a:latin typeface="Cambria" panose="02040503050406030204"/>
                <a:cs typeface="Cambria" panose="02040503050406030204"/>
              </a:rPr>
              <a:t>previous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 architecture </a:t>
            </a:r>
            <a:r>
              <a:rPr sz="2400" spc="-40" dirty="0">
                <a:latin typeface="Cambria" panose="02040503050406030204"/>
                <a:cs typeface="Cambria" panose="02040503050406030204"/>
              </a:rPr>
              <a:t>restricted</a:t>
            </a:r>
            <a:r>
              <a:rPr sz="2400" spc="-9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45" dirty="0">
                <a:latin typeface="Cambria" panose="02040503050406030204"/>
                <a:cs typeface="Cambria" panose="02040503050406030204"/>
              </a:rPr>
              <a:t>our</a:t>
            </a:r>
            <a:r>
              <a:rPr sz="2400" spc="-9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30" dirty="0">
                <a:latin typeface="Cambria" panose="02040503050406030204"/>
                <a:cs typeface="Cambria" panose="02040503050406030204"/>
              </a:rPr>
              <a:t>ability</a:t>
            </a:r>
            <a:r>
              <a:rPr sz="240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40" dirty="0">
                <a:latin typeface="Cambria" panose="02040503050406030204"/>
                <a:cs typeface="Cambria" panose="02040503050406030204"/>
              </a:rPr>
              <a:t>to</a:t>
            </a:r>
            <a:r>
              <a:rPr sz="2400" spc="-125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65" dirty="0">
                <a:latin typeface="Cambria" panose="02040503050406030204"/>
                <a:cs typeface="Cambria" panose="02040503050406030204"/>
              </a:rPr>
              <a:t>support </a:t>
            </a:r>
            <a:r>
              <a:rPr sz="2500" spc="-100" dirty="0">
                <a:latin typeface="Cambria" panose="02040503050406030204"/>
                <a:cs typeface="Cambria" panose="02040503050406030204"/>
              </a:rPr>
              <a:t>future</a:t>
            </a:r>
            <a:r>
              <a:rPr sz="250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95" dirty="0">
                <a:latin typeface="Cambria" panose="02040503050406030204"/>
                <a:cs typeface="Cambria" panose="02040503050406030204"/>
              </a:rPr>
              <a:t>business</a:t>
            </a:r>
            <a:r>
              <a:rPr sz="2500" spc="-10" dirty="0">
                <a:latin typeface="Cambria" panose="02040503050406030204"/>
                <a:cs typeface="Cambria" panose="02040503050406030204"/>
              </a:rPr>
              <a:t> growth.</a:t>
            </a:r>
            <a:endParaRPr sz="25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185943" y="3020091"/>
            <a:ext cx="4352925" cy="1925320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620"/>
              </a:spcBef>
            </a:pPr>
            <a:r>
              <a:rPr sz="3050" dirty="0">
                <a:solidFill>
                  <a:srgbClr val="052344"/>
                </a:solidFill>
                <a:latin typeface="Cambria" panose="02040503050406030204"/>
                <a:cs typeface="Cambria" panose="02040503050406030204"/>
              </a:rPr>
              <a:t>Manual</a:t>
            </a:r>
            <a:r>
              <a:rPr sz="3050" spc="395" dirty="0">
                <a:solidFill>
                  <a:srgbClr val="052344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050" spc="125" dirty="0">
                <a:solidFill>
                  <a:srgbClr val="0A2644"/>
                </a:solidFill>
                <a:latin typeface="Cambria" panose="02040503050406030204"/>
                <a:cs typeface="Cambria" panose="02040503050406030204"/>
              </a:rPr>
              <a:t>Processes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4605" marR="5080" indent="-2540">
              <a:lnSpc>
                <a:spcPct val="93000"/>
              </a:lnSpc>
              <a:spcBef>
                <a:spcPts val="1445"/>
              </a:spcBef>
            </a:pPr>
            <a:r>
              <a:rPr sz="2500" spc="-35" dirty="0">
                <a:latin typeface="Cambria" panose="02040503050406030204"/>
                <a:cs typeface="Cambria" panose="02040503050406030204"/>
              </a:rPr>
              <a:t>High</a:t>
            </a:r>
            <a:r>
              <a:rPr sz="2500" spc="-80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100" dirty="0">
                <a:latin typeface="Cambria" panose="02040503050406030204"/>
                <a:cs typeface="Cambria" panose="02040503050406030204"/>
              </a:rPr>
              <a:t>levels</a:t>
            </a:r>
            <a:r>
              <a:rPr sz="250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40" dirty="0">
                <a:latin typeface="Cambria" panose="02040503050406030204"/>
                <a:cs typeface="Cambria" panose="02040503050406030204"/>
              </a:rPr>
              <a:t>of</a:t>
            </a:r>
            <a:r>
              <a:rPr sz="2500" spc="-16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85" dirty="0">
                <a:latin typeface="Cambria" panose="02040503050406030204"/>
                <a:cs typeface="Cambria" panose="02040503050406030204"/>
              </a:rPr>
              <a:t>manual</a:t>
            </a:r>
            <a:r>
              <a:rPr sz="250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500" spc="-105" dirty="0">
                <a:latin typeface="Cambria" panose="02040503050406030204"/>
                <a:cs typeface="Cambria" panose="02040503050406030204"/>
              </a:rPr>
              <a:t>intervention </a:t>
            </a:r>
            <a:r>
              <a:rPr sz="2550" spc="-110" dirty="0">
                <a:latin typeface="Cambria" panose="02040503050406030204"/>
                <a:cs typeface="Cambria" panose="02040503050406030204"/>
              </a:rPr>
              <a:t>caused</a:t>
            </a:r>
            <a:r>
              <a:rPr sz="255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30" dirty="0">
                <a:latin typeface="Cambria" panose="02040503050406030204"/>
                <a:cs typeface="Cambria" panose="02040503050406030204"/>
              </a:rPr>
              <a:t>operational</a:t>
            </a:r>
            <a:r>
              <a:rPr sz="2550" spc="8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30" dirty="0">
                <a:latin typeface="Cambria" panose="02040503050406030204"/>
                <a:cs typeface="Cambria" panose="02040503050406030204"/>
              </a:rPr>
              <a:t>delays</a:t>
            </a:r>
            <a:r>
              <a:rPr sz="2550" spc="-25" dirty="0">
                <a:latin typeface="Cambria" panose="02040503050406030204"/>
                <a:cs typeface="Cambria" panose="02040503050406030204"/>
              </a:rPr>
              <a:t> and </a:t>
            </a:r>
            <a:r>
              <a:rPr sz="2400" spc="-30" dirty="0">
                <a:latin typeface="Cambria" panose="02040503050406030204"/>
                <a:cs typeface="Cambria" panose="02040503050406030204"/>
              </a:rPr>
              <a:t>increased</a:t>
            </a:r>
            <a:r>
              <a:rPr sz="24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effort.</a:t>
            </a:r>
            <a:endParaRPr sz="24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186105" y="6351592"/>
            <a:ext cx="4363720" cy="193738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685"/>
              </a:spcBef>
            </a:pPr>
            <a:r>
              <a:rPr sz="3050" spc="70" dirty="0">
                <a:solidFill>
                  <a:srgbClr val="0F2A49"/>
                </a:solidFill>
                <a:latin typeface="Cambria" panose="02040503050406030204"/>
                <a:cs typeface="Cambria" panose="02040503050406030204"/>
              </a:rPr>
              <a:t>Lack</a:t>
            </a:r>
            <a:r>
              <a:rPr sz="3050" spc="85" dirty="0">
                <a:solidFill>
                  <a:srgbClr val="0F2A49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050" dirty="0">
                <a:solidFill>
                  <a:srgbClr val="08233D"/>
                </a:solidFill>
                <a:latin typeface="Cambria" panose="02040503050406030204"/>
                <a:cs typeface="Cambria" panose="02040503050406030204"/>
              </a:rPr>
              <a:t>of</a:t>
            </a:r>
            <a:r>
              <a:rPr sz="3050" spc="260" dirty="0">
                <a:solidFill>
                  <a:srgbClr val="08233D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solidFill>
                  <a:srgbClr val="08284F"/>
                </a:solidFill>
                <a:latin typeface="Cambria" panose="02040503050406030204"/>
                <a:cs typeface="Cambria" panose="02040503050406030204"/>
              </a:rPr>
              <a:t>Visibility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2700" marR="5080" indent="1270">
              <a:lnSpc>
                <a:spcPts val="2800"/>
              </a:lnSpc>
              <a:spcBef>
                <a:spcPts val="1450"/>
              </a:spcBef>
            </a:pPr>
            <a:r>
              <a:rPr sz="2400" spc="-45" dirty="0">
                <a:latin typeface="Cambria" panose="02040503050406030204"/>
                <a:cs typeface="Cambria" panose="02040503050406030204"/>
              </a:rPr>
              <a:t>Stakeholders</a:t>
            </a:r>
            <a:r>
              <a:rPr sz="2400" spc="1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55" dirty="0">
                <a:latin typeface="Cambria" panose="02040503050406030204"/>
                <a:cs typeface="Cambria" panose="02040503050406030204"/>
              </a:rPr>
              <a:t>required</a:t>
            </a:r>
            <a:r>
              <a:rPr sz="240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better </a:t>
            </a:r>
            <a:r>
              <a:rPr sz="2550" spc="-105" dirty="0">
                <a:latin typeface="Cambria" panose="02040503050406030204"/>
                <a:cs typeface="Cambria" panose="02040503050406030204"/>
              </a:rPr>
              <a:t>visibility</a:t>
            </a:r>
            <a:r>
              <a:rPr sz="255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45" dirty="0">
                <a:latin typeface="Cambria" panose="02040503050406030204"/>
                <a:cs typeface="Cambria" panose="02040503050406030204"/>
              </a:rPr>
              <a:t>and</a:t>
            </a:r>
            <a:r>
              <a:rPr sz="255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50" dirty="0">
                <a:latin typeface="Cambria" panose="02040503050406030204"/>
                <a:cs typeface="Cambria" panose="02040503050406030204"/>
              </a:rPr>
              <a:t>reporting</a:t>
            </a:r>
            <a:r>
              <a:rPr sz="2550" spc="55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00" dirty="0">
                <a:latin typeface="Cambria" panose="02040503050406030204"/>
                <a:cs typeface="Cambria" panose="02040503050406030204"/>
              </a:rPr>
              <a:t>capabilities </a:t>
            </a:r>
            <a:r>
              <a:rPr sz="2550" spc="-65" dirty="0">
                <a:latin typeface="Cambria" panose="02040503050406030204"/>
                <a:cs typeface="Cambria" panose="02040503050406030204"/>
              </a:rPr>
              <a:t>to</a:t>
            </a:r>
            <a:r>
              <a:rPr sz="2550" spc="-14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60" dirty="0">
                <a:latin typeface="Cambria" panose="02040503050406030204"/>
                <a:cs typeface="Cambria" panose="02040503050406030204"/>
              </a:rPr>
              <a:t>make</a:t>
            </a:r>
            <a:r>
              <a:rPr sz="2550" spc="-40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40" dirty="0">
                <a:latin typeface="Cambria" panose="02040503050406030204"/>
                <a:cs typeface="Cambria" panose="02040503050406030204"/>
              </a:rPr>
              <a:t>informed</a:t>
            </a:r>
            <a:r>
              <a:rPr sz="2550" spc="75" dirty="0">
                <a:latin typeface="Cambria" panose="02040503050406030204"/>
                <a:cs typeface="Cambria" panose="02040503050406030204"/>
              </a:rPr>
              <a:t> </a:t>
            </a:r>
            <a:r>
              <a:rPr sz="2550" spc="-10" dirty="0">
                <a:latin typeface="Cambria" panose="02040503050406030204"/>
                <a:cs typeface="Cambria" panose="02040503050406030204"/>
              </a:rPr>
              <a:t>decisions.</a:t>
            </a:r>
            <a:endParaRPr sz="25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168400" y="7950200"/>
            <a:ext cx="901700" cy="889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8400" y="6731000"/>
            <a:ext cx="901700" cy="8890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8400" y="5511800"/>
            <a:ext cx="901700" cy="889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8400" y="4292600"/>
            <a:ext cx="901700" cy="889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8400" y="3060700"/>
            <a:ext cx="901700" cy="8890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67740" y="788670"/>
            <a:ext cx="16717010" cy="2030095"/>
          </a:xfrm>
          <a:prstGeom prst="rect">
            <a:avLst/>
          </a:prstGeom>
        </p:spPr>
        <p:txBody>
          <a:bodyPr vert="horz" wrap="square" lIns="0" tIns="312067" rIns="0" bIns="0" rtlCol="0">
            <a:spAutoFit/>
          </a:bodyPr>
          <a:lstStyle/>
          <a:p>
            <a:pPr marL="341630" marR="5080" indent="-5715">
              <a:lnSpc>
                <a:spcPts val="6700"/>
              </a:lnSpc>
              <a:spcBef>
                <a:spcPts val="1060"/>
              </a:spcBef>
            </a:pPr>
            <a:r>
              <a:rPr sz="6300" spc="-1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Q3</a:t>
            </a:r>
            <a:r>
              <a:rPr sz="6300" spc="-605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spc="-1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Milestones</a:t>
            </a:r>
            <a:r>
              <a:rPr sz="6300" spc="-265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spc="-8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have</a:t>
            </a:r>
            <a:r>
              <a:rPr sz="6300" spc="-27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been</a:t>
            </a:r>
            <a:r>
              <a:rPr sz="6300" spc="-31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spc="-1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delivered, </a:t>
            </a:r>
            <a:r>
              <a:rPr sz="6300" spc="-2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completing</a:t>
            </a:r>
            <a:r>
              <a:rPr sz="6300" spc="-33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the</a:t>
            </a:r>
            <a:r>
              <a:rPr sz="6300" spc="-345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core</a:t>
            </a:r>
            <a:r>
              <a:rPr sz="6300" spc="-35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spc="-85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development</a:t>
            </a:r>
            <a:r>
              <a:rPr sz="6300" spc="-5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300" spc="-10" dirty="0">
                <a:solidFill>
                  <a:srgbClr val="000000"/>
                </a:solidFill>
                <a:latin typeface="Cambria" panose="02040503050406030204"/>
                <a:cs typeface="Cambria" panose="02040503050406030204"/>
              </a:rPr>
              <a:t>phase.</a:t>
            </a:r>
            <a:endParaRPr sz="63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75811" y="2973916"/>
            <a:ext cx="14097000" cy="58661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845">
              <a:lnSpc>
                <a:spcPts val="3755"/>
              </a:lnSpc>
              <a:spcBef>
                <a:spcPts val="130"/>
              </a:spcBef>
            </a:pPr>
            <a:r>
              <a:rPr sz="3300" spc="55" dirty="0">
                <a:latin typeface="Times New Roman" panose="02020603050405020304"/>
                <a:cs typeface="Times New Roman" panose="02020603050405020304"/>
              </a:rPr>
              <a:t>Requirements</a:t>
            </a:r>
            <a:r>
              <a:rPr sz="3300" spc="4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Finalised:</a:t>
            </a:r>
            <a:r>
              <a:rPr sz="33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9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3300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requirements</a:t>
            </a:r>
            <a:r>
              <a:rPr sz="3300" spc="3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gathered,</a:t>
            </a:r>
            <a:r>
              <a:rPr sz="3300" spc="3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documented,</a:t>
            </a:r>
            <a:r>
              <a:rPr sz="3300" spc="6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25" dirty="0">
                <a:latin typeface="Times New Roman" panose="02020603050405020304"/>
                <a:cs typeface="Times New Roman" panose="02020603050405020304"/>
              </a:rPr>
              <a:t>and</a:t>
            </a:r>
            <a:endParaRPr sz="3300">
              <a:latin typeface="Times New Roman" panose="02020603050405020304"/>
              <a:cs typeface="Times New Roman" panose="02020603050405020304"/>
            </a:endParaRPr>
          </a:p>
          <a:p>
            <a:pPr marL="22225">
              <a:lnSpc>
                <a:spcPts val="3695"/>
              </a:lnSpc>
            </a:pPr>
            <a:r>
              <a:rPr sz="3250" dirty="0">
                <a:latin typeface="Times New Roman" panose="02020603050405020304"/>
                <a:cs typeface="Times New Roman" panose="02020603050405020304"/>
              </a:rPr>
              <a:t>approved</a:t>
            </a:r>
            <a:r>
              <a:rPr sz="325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50" spc="-5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325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50" spc="-10" dirty="0">
                <a:latin typeface="Times New Roman" panose="02020603050405020304"/>
                <a:cs typeface="Times New Roman" panose="02020603050405020304"/>
              </a:rPr>
              <a:t>stakeholders.</a:t>
            </a: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 marL="17145" marR="2014220" indent="5080">
              <a:lnSpc>
                <a:spcPts val="3500"/>
              </a:lnSpc>
              <a:spcBef>
                <a:spcPts val="2650"/>
              </a:spcBef>
            </a:pPr>
            <a:r>
              <a:rPr sz="3300" spc="-30" dirty="0">
                <a:latin typeface="Cambria" panose="02040503050406030204"/>
                <a:cs typeface="Cambria" panose="02040503050406030204"/>
              </a:rPr>
              <a:t>Architecture</a:t>
            </a:r>
            <a:r>
              <a:rPr sz="3300" spc="-35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10" dirty="0">
                <a:latin typeface="Cambria" panose="02040503050406030204"/>
                <a:cs typeface="Cambria" panose="02040503050406030204"/>
              </a:rPr>
              <a:t>Signed-</a:t>
            </a:r>
            <a:r>
              <a:rPr sz="3300" dirty="0">
                <a:latin typeface="Cambria" panose="02040503050406030204"/>
                <a:cs typeface="Cambria" panose="02040503050406030204"/>
              </a:rPr>
              <a:t>Off:</a:t>
            </a:r>
            <a:r>
              <a:rPr sz="3300" spc="-150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105" dirty="0">
                <a:latin typeface="Cambria" panose="02040503050406030204"/>
                <a:cs typeface="Cambria" panose="02040503050406030204"/>
              </a:rPr>
              <a:t>System</a:t>
            </a:r>
            <a:r>
              <a:rPr sz="330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85" dirty="0">
                <a:latin typeface="Cambria" panose="02040503050406030204"/>
                <a:cs typeface="Cambria" panose="02040503050406030204"/>
              </a:rPr>
              <a:t>architecture</a:t>
            </a:r>
            <a:r>
              <a:rPr sz="3300" spc="50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40" dirty="0">
                <a:latin typeface="Cambria" panose="02040503050406030204"/>
                <a:cs typeface="Cambria" panose="02040503050406030204"/>
              </a:rPr>
              <a:t>and</a:t>
            </a:r>
            <a:r>
              <a:rPr sz="3300" spc="-140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65" dirty="0">
                <a:latin typeface="Cambria" panose="02040503050406030204"/>
                <a:cs typeface="Cambria" panose="02040503050406030204"/>
              </a:rPr>
              <a:t>design</a:t>
            </a:r>
            <a:r>
              <a:rPr sz="3300" spc="-55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135" dirty="0">
                <a:latin typeface="Cambria" panose="02040503050406030204"/>
                <a:cs typeface="Cambria" panose="02040503050406030204"/>
              </a:rPr>
              <a:t>reviewed</a:t>
            </a:r>
            <a:r>
              <a:rPr sz="33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330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3300" spc="-100" dirty="0">
                <a:latin typeface="Cambria" panose="02040503050406030204"/>
                <a:cs typeface="Cambria" panose="02040503050406030204"/>
              </a:rPr>
              <a:t>signed-</a:t>
            </a:r>
            <a:r>
              <a:rPr sz="3300" spc="-20" dirty="0">
                <a:latin typeface="Cambria" panose="02040503050406030204"/>
                <a:cs typeface="Cambria" panose="02040503050406030204"/>
              </a:rPr>
              <a:t>off.</a:t>
            </a:r>
            <a:endParaRPr sz="3300">
              <a:latin typeface="Cambria" panose="02040503050406030204"/>
              <a:cs typeface="Cambria" panose="02040503050406030204"/>
            </a:endParaRPr>
          </a:p>
          <a:p>
            <a:pPr marL="24765" marR="1809750" indent="-3175">
              <a:lnSpc>
                <a:spcPts val="3500"/>
              </a:lnSpc>
              <a:spcBef>
                <a:spcPts val="2600"/>
              </a:spcBef>
            </a:pPr>
            <a:r>
              <a:rPr sz="3300" dirty="0">
                <a:latin typeface="Times New Roman" panose="02020603050405020304"/>
                <a:cs typeface="Times New Roman" panose="02020603050405020304"/>
              </a:rPr>
              <a:t>Core</a:t>
            </a:r>
            <a:r>
              <a:rPr sz="330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Modules</a:t>
            </a:r>
            <a:r>
              <a:rPr sz="33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Developed:</a:t>
            </a:r>
            <a:r>
              <a:rPr sz="330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215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core</a:t>
            </a:r>
            <a:r>
              <a:rPr sz="33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functionality</a:t>
            </a:r>
            <a:r>
              <a:rPr sz="3300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80" dirty="0">
                <a:latin typeface="Times New Roman" panose="02020603050405020304"/>
                <a:cs typeface="Times New Roman" panose="02020603050405020304"/>
              </a:rPr>
              <a:t>has</a:t>
            </a:r>
            <a:r>
              <a:rPr sz="33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been</a:t>
            </a:r>
            <a:r>
              <a:rPr sz="33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developed</a:t>
            </a:r>
            <a:r>
              <a:rPr sz="330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2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integrated.</a:t>
            </a:r>
            <a:endParaRPr sz="3300">
              <a:latin typeface="Times New Roman" panose="02020603050405020304"/>
              <a:cs typeface="Times New Roman" panose="02020603050405020304"/>
            </a:endParaRPr>
          </a:p>
          <a:p>
            <a:pPr marL="15875" marR="139700" indent="-3810">
              <a:lnSpc>
                <a:spcPts val="3550"/>
              </a:lnSpc>
              <a:spcBef>
                <a:spcPts val="2560"/>
              </a:spcBef>
            </a:pPr>
            <a:r>
              <a:rPr sz="3250" dirty="0">
                <a:latin typeface="Cambria" panose="02040503050406030204"/>
                <a:cs typeface="Cambria" panose="02040503050406030204"/>
              </a:rPr>
              <a:t>Initial</a:t>
            </a:r>
            <a:r>
              <a:rPr sz="3250" spc="-18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40" dirty="0">
                <a:latin typeface="Cambria" panose="02040503050406030204"/>
                <a:cs typeface="Cambria" panose="02040503050406030204"/>
              </a:rPr>
              <a:t>Testing</a:t>
            </a:r>
            <a:r>
              <a:rPr sz="325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dirty="0">
                <a:latin typeface="Cambria" panose="02040503050406030204"/>
                <a:cs typeface="Cambria" panose="02040503050406030204"/>
              </a:rPr>
              <a:t>Successful:</a:t>
            </a:r>
            <a:r>
              <a:rPr sz="3250" spc="-4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10" dirty="0">
                <a:latin typeface="Cambria" panose="02040503050406030204"/>
                <a:cs typeface="Cambria" panose="02040503050406030204"/>
              </a:rPr>
              <a:t>Unit</a:t>
            </a:r>
            <a:r>
              <a:rPr sz="3250" spc="-8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25" dirty="0">
                <a:latin typeface="Cambria" panose="02040503050406030204"/>
                <a:cs typeface="Cambria" panose="02040503050406030204"/>
              </a:rPr>
              <a:t>testing,</a:t>
            </a:r>
            <a:r>
              <a:rPr sz="3250" spc="4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70" dirty="0">
                <a:latin typeface="Cambria" panose="02040503050406030204"/>
                <a:cs typeface="Cambria" panose="02040503050406030204"/>
              </a:rPr>
              <a:t>integration</a:t>
            </a:r>
            <a:r>
              <a:rPr sz="32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20" dirty="0">
                <a:latin typeface="Cambria" panose="02040503050406030204"/>
                <a:cs typeface="Cambria" panose="02040503050406030204"/>
              </a:rPr>
              <a:t>testing,</a:t>
            </a:r>
            <a:r>
              <a:rPr sz="3250" spc="4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45" dirty="0">
                <a:latin typeface="Cambria" panose="02040503050406030204"/>
                <a:cs typeface="Cambria" panose="02040503050406030204"/>
              </a:rPr>
              <a:t>and</a:t>
            </a:r>
            <a:r>
              <a:rPr sz="3250" spc="-13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25" dirty="0">
                <a:latin typeface="Cambria" panose="02040503050406030204"/>
                <a:cs typeface="Cambria" panose="02040503050406030204"/>
              </a:rPr>
              <a:t>initial</a:t>
            </a:r>
            <a:r>
              <a:rPr sz="3250" spc="-7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90" dirty="0">
                <a:latin typeface="Cambria" panose="02040503050406030204"/>
                <a:cs typeface="Cambria" panose="02040503050406030204"/>
              </a:rPr>
              <a:t>system</a:t>
            </a:r>
            <a:r>
              <a:rPr sz="325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10" dirty="0">
                <a:latin typeface="Cambria" panose="02040503050406030204"/>
                <a:cs typeface="Cambria" panose="02040503050406030204"/>
              </a:rPr>
              <a:t>tests </a:t>
            </a:r>
            <a:r>
              <a:rPr sz="3250" spc="-55" dirty="0">
                <a:latin typeface="Cambria" panose="02040503050406030204"/>
                <a:cs typeface="Cambria" panose="02040503050406030204"/>
              </a:rPr>
              <a:t>completed</a:t>
            </a:r>
            <a:r>
              <a:rPr sz="32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10" dirty="0">
                <a:latin typeface="Cambria" panose="02040503050406030204"/>
                <a:cs typeface="Cambria" panose="02040503050406030204"/>
              </a:rPr>
              <a:t>successfully.</a:t>
            </a:r>
            <a:endParaRPr sz="3250">
              <a:latin typeface="Cambria" panose="02040503050406030204"/>
              <a:cs typeface="Cambria" panose="02040503050406030204"/>
            </a:endParaRPr>
          </a:p>
          <a:p>
            <a:pPr marL="15875" marR="5080" indent="-3810">
              <a:lnSpc>
                <a:spcPts val="3600"/>
              </a:lnSpc>
              <a:spcBef>
                <a:spcPts val="2460"/>
              </a:spcBef>
            </a:pPr>
            <a:r>
              <a:rPr sz="3250" spc="-20" dirty="0">
                <a:latin typeface="Cambria" panose="02040503050406030204"/>
                <a:cs typeface="Cambria" panose="02040503050406030204"/>
              </a:rPr>
              <a:t>Business</a:t>
            </a:r>
            <a:r>
              <a:rPr sz="3250" spc="-16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65" dirty="0">
                <a:latin typeface="Cambria" panose="02040503050406030204"/>
                <a:cs typeface="Cambria" panose="02040503050406030204"/>
              </a:rPr>
              <a:t>Reviews</a:t>
            </a:r>
            <a:r>
              <a:rPr sz="3250" spc="-114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dirty="0">
                <a:latin typeface="Cambria" panose="02040503050406030204"/>
                <a:cs typeface="Cambria" panose="02040503050406030204"/>
              </a:rPr>
              <a:t>Conducted:</a:t>
            </a:r>
            <a:r>
              <a:rPr sz="3250" spc="-17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45" dirty="0">
                <a:latin typeface="Cambria" panose="02040503050406030204"/>
                <a:cs typeface="Cambria" panose="02040503050406030204"/>
              </a:rPr>
              <a:t>Regular</a:t>
            </a:r>
            <a:r>
              <a:rPr sz="325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85" dirty="0">
                <a:latin typeface="Cambria" panose="02040503050406030204"/>
                <a:cs typeface="Cambria" panose="02040503050406030204"/>
              </a:rPr>
              <a:t>review</a:t>
            </a:r>
            <a:r>
              <a:rPr sz="325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75" dirty="0">
                <a:latin typeface="Cambria" panose="02040503050406030204"/>
                <a:cs typeface="Cambria" panose="02040503050406030204"/>
              </a:rPr>
              <a:t>sessions </a:t>
            </a:r>
            <a:r>
              <a:rPr sz="3250" spc="-30" dirty="0">
                <a:latin typeface="Cambria" panose="02040503050406030204"/>
                <a:cs typeface="Cambria" panose="02040503050406030204"/>
              </a:rPr>
              <a:t>held</a:t>
            </a:r>
            <a:r>
              <a:rPr sz="3250" spc="-15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75" dirty="0">
                <a:latin typeface="Cambria" panose="02040503050406030204"/>
                <a:cs typeface="Cambria" panose="02040503050406030204"/>
              </a:rPr>
              <a:t>with</a:t>
            </a:r>
            <a:r>
              <a:rPr sz="325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45" dirty="0">
                <a:latin typeface="Cambria" panose="02040503050406030204"/>
                <a:cs typeface="Cambria" panose="02040503050406030204"/>
              </a:rPr>
              <a:t>business</a:t>
            </a:r>
            <a:r>
              <a:rPr sz="325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70" dirty="0">
                <a:latin typeface="Cambria" panose="02040503050406030204"/>
                <a:cs typeface="Cambria" panose="02040503050406030204"/>
              </a:rPr>
              <a:t>teams</a:t>
            </a:r>
            <a:r>
              <a:rPr sz="3250" spc="-114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25" dirty="0">
                <a:latin typeface="Cambria" panose="02040503050406030204"/>
                <a:cs typeface="Cambria" panose="02040503050406030204"/>
              </a:rPr>
              <a:t>to </a:t>
            </a:r>
            <a:r>
              <a:rPr sz="3250" spc="-40" dirty="0">
                <a:latin typeface="Cambria" panose="02040503050406030204"/>
                <a:cs typeface="Cambria" panose="02040503050406030204"/>
              </a:rPr>
              <a:t>ensure</a:t>
            </a:r>
            <a:r>
              <a:rPr sz="3250" spc="-114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10" dirty="0">
                <a:latin typeface="Cambria" panose="02040503050406030204"/>
                <a:cs typeface="Cambria" panose="02040503050406030204"/>
              </a:rPr>
              <a:t>alignment.</a:t>
            </a:r>
            <a:endParaRPr sz="32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663950" y="9422341"/>
            <a:ext cx="13525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50" dirty="0">
                <a:latin typeface="Cambria" panose="02040503050406030204"/>
                <a:cs typeface="Cambria" panose="02040503050406030204"/>
              </a:rPr>
              <a:t>G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347020" y="9422341"/>
            <a:ext cx="979169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95" dirty="0">
                <a:latin typeface="Cambria" panose="02040503050406030204"/>
                <a:cs typeface="Cambria" panose="02040503050406030204"/>
              </a:rPr>
              <a:t>NotebookLtVi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63600" y="6083300"/>
            <a:ext cx="7645400" cy="30099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66200" y="6083300"/>
            <a:ext cx="7645400" cy="30226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0200" y="3035300"/>
            <a:ext cx="2603500" cy="2082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66200" y="2578100"/>
            <a:ext cx="7645400" cy="30353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35633" y="492124"/>
            <a:ext cx="12858750" cy="1574800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 marR="5080" indent="5715">
              <a:lnSpc>
                <a:spcPts val="5450"/>
              </a:lnSpc>
              <a:spcBef>
                <a:spcPts val="1365"/>
              </a:spcBef>
            </a:pPr>
            <a:r>
              <a:rPr sz="5600" spc="-3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Initial</a:t>
            </a:r>
            <a:r>
              <a:rPr sz="5600" spc="-465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600" spc="-10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testing</a:t>
            </a:r>
            <a:r>
              <a:rPr sz="5600" spc="-22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600" spc="-75" dirty="0">
                <a:solidFill>
                  <a:srgbClr val="2B2B2B"/>
                </a:solidFill>
                <a:latin typeface="Calibri" panose="020F0502020204030204"/>
                <a:cs typeface="Calibri" panose="020F0502020204030204"/>
              </a:rPr>
              <a:t>already</a:t>
            </a:r>
            <a:r>
              <a:rPr sz="5600" spc="-114" dirty="0">
                <a:solidFill>
                  <a:srgbClr val="2B2B2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600" spc="-13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demonstrates</a:t>
            </a:r>
            <a:r>
              <a:rPr sz="5600" spc="-11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600" spc="-3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significant </a:t>
            </a:r>
            <a:r>
              <a:rPr sz="5600" spc="-12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performance</a:t>
            </a:r>
            <a:r>
              <a:rPr sz="5600" spc="-17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600" spc="-1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gains.</a:t>
            </a:r>
            <a:endParaRPr sz="5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0316" y="2614083"/>
            <a:ext cx="7632700" cy="3022600"/>
          </a:xfrm>
          <a:prstGeom prst="rect">
            <a:avLst/>
          </a:prstGeom>
          <a:ln w="21166">
            <a:solidFill>
              <a:srgbClr val="48484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295"/>
              </a:spcBef>
            </a:pP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 marL="405130" marR="3752850" indent="1270">
              <a:lnSpc>
                <a:spcPts val="3450"/>
              </a:lnSpc>
            </a:pPr>
            <a:r>
              <a:rPr sz="3250" spc="-95" dirty="0">
                <a:latin typeface="Cambria" panose="02040503050406030204"/>
                <a:cs typeface="Cambria" panose="02040503050406030204"/>
              </a:rPr>
              <a:t>System</a:t>
            </a:r>
            <a:r>
              <a:rPr sz="325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85" dirty="0">
                <a:latin typeface="Cambria" panose="02040503050406030204"/>
                <a:cs typeface="Cambria" panose="02040503050406030204"/>
              </a:rPr>
              <a:t>Performance </a:t>
            </a:r>
            <a:r>
              <a:rPr sz="3250" spc="-40" dirty="0">
                <a:latin typeface="Cambria" panose="02040503050406030204"/>
                <a:cs typeface="Cambria" panose="02040503050406030204"/>
              </a:rPr>
              <a:t>Improvement</a:t>
            </a:r>
            <a:endParaRPr sz="32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4045" y="7756525"/>
            <a:ext cx="2504440" cy="92710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>
              <a:lnSpc>
                <a:spcPts val="3350"/>
              </a:lnSpc>
              <a:spcBef>
                <a:spcPts val="545"/>
              </a:spcBef>
            </a:pPr>
            <a:r>
              <a:rPr sz="3100" dirty="0">
                <a:latin typeface="Cambria" panose="02040503050406030204"/>
                <a:cs typeface="Cambria" panose="02040503050406030204"/>
              </a:rPr>
              <a:t>Defect</a:t>
            </a:r>
            <a:r>
              <a:rPr sz="3100" spc="9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20" dirty="0">
                <a:latin typeface="Cambria" panose="02040503050406030204"/>
                <a:cs typeface="Cambria" panose="02040503050406030204"/>
              </a:rPr>
              <a:t>Rate </a:t>
            </a:r>
            <a:r>
              <a:rPr sz="3100" dirty="0">
                <a:latin typeface="Cambria" panose="02040503050406030204"/>
                <a:cs typeface="Cambria" panose="02040503050406030204"/>
              </a:rPr>
              <a:t>During</a:t>
            </a:r>
            <a:r>
              <a:rPr sz="310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45" dirty="0">
                <a:latin typeface="Cambria" panose="02040503050406030204"/>
                <a:cs typeface="Cambria" panose="02040503050406030204"/>
              </a:rPr>
              <a:t>Testing</a:t>
            </a:r>
            <a:endParaRPr sz="31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48111" y="4252736"/>
            <a:ext cx="2346325" cy="96139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3335" marR="5080" indent="-1270">
              <a:lnSpc>
                <a:spcPts val="3450"/>
              </a:lnSpc>
              <a:spcBef>
                <a:spcPts val="600"/>
              </a:spcBef>
            </a:pPr>
            <a:r>
              <a:rPr sz="3250" spc="-60" dirty="0">
                <a:latin typeface="Cambria" panose="02040503050406030204"/>
                <a:cs typeface="Cambria" panose="02040503050406030204"/>
              </a:rPr>
              <a:t>Reduction</a:t>
            </a:r>
            <a:r>
              <a:rPr sz="3250" spc="-9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25" dirty="0">
                <a:latin typeface="Cambria" panose="02040503050406030204"/>
                <a:cs typeface="Cambria" panose="02040503050406030204"/>
              </a:rPr>
              <a:t>in </a:t>
            </a:r>
            <a:r>
              <a:rPr sz="3250" spc="-30" dirty="0">
                <a:latin typeface="Cambria" panose="02040503050406030204"/>
                <a:cs typeface="Cambria" panose="02040503050406030204"/>
              </a:rPr>
              <a:t>Manual</a:t>
            </a:r>
            <a:r>
              <a:rPr sz="325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3250" spc="-95" dirty="0">
                <a:latin typeface="Cambria" panose="02040503050406030204"/>
                <a:cs typeface="Cambria" panose="02040503050406030204"/>
              </a:rPr>
              <a:t>Effort</a:t>
            </a:r>
            <a:endParaRPr sz="32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49344" y="7750175"/>
            <a:ext cx="2558415" cy="93980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 marR="5080" indent="1270">
              <a:lnSpc>
                <a:spcPts val="3450"/>
              </a:lnSpc>
              <a:spcBef>
                <a:spcPts val="465"/>
              </a:spcBef>
            </a:pPr>
            <a:r>
              <a:rPr sz="3100" spc="-20" dirty="0">
                <a:latin typeface="Cambria" panose="02040503050406030204"/>
                <a:cs typeface="Cambria" panose="02040503050406030204"/>
              </a:rPr>
              <a:t>System</a:t>
            </a:r>
            <a:r>
              <a:rPr sz="3100" spc="-10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Uptime </a:t>
            </a:r>
            <a:r>
              <a:rPr sz="3100" dirty="0">
                <a:latin typeface="Cambria" panose="02040503050406030204"/>
                <a:cs typeface="Cambria" panose="02040503050406030204"/>
              </a:rPr>
              <a:t>During</a:t>
            </a:r>
            <a:r>
              <a:rPr sz="310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Testing</a:t>
            </a:r>
            <a:endParaRPr sz="31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005687" y="4970286"/>
            <a:ext cx="655320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-114" dirty="0">
                <a:solidFill>
                  <a:srgbClr val="0F0F0F"/>
                </a:solidFill>
                <a:latin typeface="Cambria" panose="02040503050406030204"/>
                <a:cs typeface="Cambria" panose="02040503050406030204"/>
              </a:rPr>
              <a:t>Before</a:t>
            </a:r>
            <a:endParaRPr sz="20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277351" y="4970286"/>
            <a:ext cx="501650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-105" dirty="0">
                <a:latin typeface="Cambria" panose="02040503050406030204"/>
                <a:cs typeface="Cambria" panose="02040503050406030204"/>
              </a:rPr>
              <a:t>After</a:t>
            </a:r>
            <a:endParaRPr sz="200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27100" y="6972300"/>
            <a:ext cx="15621000" cy="381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5219700" y="831850"/>
            <a:ext cx="10071100" cy="0"/>
          </a:xfrm>
          <a:custGeom>
            <a:avLst/>
            <a:gdLst/>
            <a:ahLst/>
            <a:cxnLst/>
            <a:rect l="l" t="t" r="r" b="b"/>
            <a:pathLst>
              <a:path w="10071100">
                <a:moveTo>
                  <a:pt x="0" y="0"/>
                </a:moveTo>
                <a:lnTo>
                  <a:pt x="10071100" y="0"/>
                </a:lnTo>
              </a:path>
            </a:pathLst>
          </a:custGeom>
          <a:ln w="12700">
            <a:solidFill>
              <a:srgbClr val="8E8E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3819" y="571147"/>
            <a:ext cx="14420215" cy="1642745"/>
          </a:xfrm>
          <a:prstGeom prst="rect">
            <a:avLst/>
          </a:prstGeom>
        </p:spPr>
        <p:txBody>
          <a:bodyPr vert="horz" wrap="square" lIns="0" tIns="194310" rIns="0" bIns="0" rtlCol="0">
            <a:spAutoFit/>
          </a:bodyPr>
          <a:lstStyle/>
          <a:p>
            <a:pPr marL="12700" marR="5080" indent="13335">
              <a:lnSpc>
                <a:spcPct val="80000"/>
              </a:lnSpc>
              <a:spcBef>
                <a:spcPts val="1530"/>
              </a:spcBef>
            </a:pPr>
            <a:r>
              <a:rPr sz="5900" spc="-33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We</a:t>
            </a:r>
            <a:r>
              <a:rPr sz="5900" spc="-55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are</a:t>
            </a:r>
            <a:r>
              <a:rPr sz="5900" spc="-335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proactively</a:t>
            </a:r>
            <a:r>
              <a:rPr sz="5900" spc="65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managing</a:t>
            </a:r>
            <a:r>
              <a:rPr sz="5900" spc="30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all</a:t>
            </a:r>
            <a:r>
              <a:rPr sz="5900" spc="190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dirty="0">
                <a:solidFill>
                  <a:srgbClr val="2F2F2F"/>
                </a:solidFill>
                <a:latin typeface="Calibri" panose="020F0502020204030204"/>
                <a:cs typeface="Calibri" panose="020F0502020204030204"/>
              </a:rPr>
              <a:t>challenges</a:t>
            </a:r>
            <a:r>
              <a:rPr sz="5900" spc="25" dirty="0">
                <a:solidFill>
                  <a:srgbClr val="2F2F2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spc="-25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and </a:t>
            </a:r>
            <a:r>
              <a:rPr sz="5900" dirty="0">
                <a:solidFill>
                  <a:srgbClr val="2B2B2B"/>
                </a:solidFill>
                <a:latin typeface="Calibri" panose="020F0502020204030204"/>
                <a:cs typeface="Calibri" panose="020F0502020204030204"/>
              </a:rPr>
              <a:t>identiñed</a:t>
            </a:r>
            <a:r>
              <a:rPr sz="5900" spc="-180" dirty="0">
                <a:solidFill>
                  <a:srgbClr val="2B2B2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5900" spc="105" dirty="0">
                <a:solidFill>
                  <a:srgbClr val="2A2A2A"/>
                </a:solidFill>
                <a:latin typeface="Calibri" panose="020F0502020204030204"/>
                <a:cs typeface="Calibri" panose="020F0502020204030204"/>
              </a:rPr>
              <a:t>risks.</a:t>
            </a:r>
            <a:endParaRPr sz="59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2036" y="2586919"/>
            <a:ext cx="5188585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dirty="0">
                <a:solidFill>
                  <a:srgbClr val="112848"/>
                </a:solidFill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3650" spc="-105" dirty="0">
                <a:solidFill>
                  <a:srgbClr val="11284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105" dirty="0">
                <a:solidFill>
                  <a:srgbClr val="082342"/>
                </a:solidFill>
                <a:latin typeface="Times New Roman" panose="02020603050405020304"/>
                <a:cs typeface="Times New Roman" panose="02020603050405020304"/>
              </a:rPr>
              <a:t>Challenges</a:t>
            </a:r>
            <a:r>
              <a:rPr sz="3650" spc="15" dirty="0">
                <a:solidFill>
                  <a:srgbClr val="08234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-285" dirty="0">
                <a:solidFill>
                  <a:srgbClr val="082A4B"/>
                </a:solidFill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3650" spc="-185" dirty="0">
                <a:solidFill>
                  <a:srgbClr val="082A4B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65" dirty="0">
                <a:solidFill>
                  <a:srgbClr val="082646"/>
                </a:solidFill>
                <a:latin typeface="Times New Roman" panose="02020603050405020304"/>
                <a:cs typeface="Times New Roman" panose="02020603050405020304"/>
              </a:rPr>
              <a:t>Actions</a:t>
            </a:r>
            <a:endParaRPr sz="36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8110" y="3254375"/>
            <a:ext cx="7224395" cy="185547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33020" marR="439420" indent="-15875">
              <a:lnSpc>
                <a:spcPts val="3200"/>
              </a:lnSpc>
              <a:spcBef>
                <a:spcPts val="665"/>
              </a:spcBef>
            </a:pPr>
            <a:r>
              <a:rPr sz="3100" spc="-50" dirty="0">
                <a:latin typeface="Times New Roman" panose="02020603050405020304"/>
                <a:cs typeface="Times New Roman" panose="02020603050405020304"/>
              </a:rPr>
              <a:t>Challenge:</a:t>
            </a:r>
            <a:r>
              <a:rPr sz="3100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95" dirty="0">
                <a:latin typeface="Times New Roman" panose="02020603050405020304"/>
                <a:cs typeface="Times New Roman" panose="02020603050405020304"/>
              </a:rPr>
              <a:t>Tight</a:t>
            </a:r>
            <a:r>
              <a:rPr sz="31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65" dirty="0">
                <a:latin typeface="Times New Roman" panose="02020603050405020304"/>
                <a:cs typeface="Times New Roman" panose="02020603050405020304"/>
              </a:rPr>
              <a:t>delivery</a:t>
            </a:r>
            <a:r>
              <a:rPr sz="31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35" dirty="0">
                <a:latin typeface="Times New Roman" panose="02020603050405020304"/>
                <a:cs typeface="Times New Roman" panose="02020603050405020304"/>
              </a:rPr>
              <a:t>timelines</a:t>
            </a:r>
            <a:r>
              <a:rPr sz="31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45" dirty="0">
                <a:latin typeface="Times New Roman" panose="02020603050405020304"/>
                <a:cs typeface="Times New Roman" panose="02020603050405020304"/>
              </a:rPr>
              <a:t>affecting parallel</a:t>
            </a:r>
            <a:r>
              <a:rPr sz="31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10" dirty="0">
                <a:latin typeface="Times New Roman" panose="02020603050405020304"/>
                <a:cs typeface="Times New Roman" panose="02020603050405020304"/>
              </a:rPr>
              <a:t>tasks.</a:t>
            </a:r>
            <a:endParaRPr sz="3100">
              <a:latin typeface="Times New Roman" panose="02020603050405020304"/>
              <a:cs typeface="Times New Roman" panose="02020603050405020304"/>
            </a:endParaRPr>
          </a:p>
          <a:p>
            <a:pPr marL="12700" marR="5080" indent="17780">
              <a:lnSpc>
                <a:spcPts val="3200"/>
              </a:lnSpc>
              <a:spcBef>
                <a:spcPts val="1100"/>
              </a:spcBef>
            </a:pPr>
            <a:r>
              <a:rPr sz="2900" dirty="0">
                <a:latin typeface="Cambria" panose="02040503050406030204"/>
                <a:cs typeface="Cambria" panose="02040503050406030204"/>
              </a:rPr>
              <a:t>Action:</a:t>
            </a:r>
            <a:r>
              <a:rPr sz="2900" spc="-16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45" dirty="0">
                <a:latin typeface="Cambria" panose="02040503050406030204"/>
                <a:cs typeface="Cambria" panose="02040503050406030204"/>
              </a:rPr>
              <a:t>Prioritising</a:t>
            </a:r>
            <a:r>
              <a:rPr sz="29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85" dirty="0">
                <a:latin typeface="Cambria" panose="02040503050406030204"/>
                <a:cs typeface="Cambria" panose="02040503050406030204"/>
              </a:rPr>
              <a:t>tasks</a:t>
            </a:r>
            <a:r>
              <a:rPr sz="2900" spc="-8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55" dirty="0">
                <a:latin typeface="Cambria" panose="02040503050406030204"/>
                <a:cs typeface="Cambria" panose="02040503050406030204"/>
              </a:rPr>
              <a:t>weekly</a:t>
            </a:r>
            <a:r>
              <a:rPr sz="290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dirty="0">
                <a:latin typeface="Cambria" panose="02040503050406030204"/>
                <a:cs typeface="Cambria" panose="02040503050406030204"/>
              </a:rPr>
              <a:t>and</a:t>
            </a:r>
            <a:r>
              <a:rPr sz="290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managing dependencies.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2185" y="5596819"/>
            <a:ext cx="4612640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spc="80" dirty="0">
                <a:solidFill>
                  <a:srgbClr val="082844"/>
                </a:solidFill>
                <a:latin typeface="Cambria" panose="02040503050406030204"/>
                <a:cs typeface="Cambria" panose="02040503050406030204"/>
              </a:rPr>
              <a:t>Risk</a:t>
            </a:r>
            <a:r>
              <a:rPr sz="3650" spc="85" dirty="0">
                <a:solidFill>
                  <a:srgbClr val="082844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650" spc="100" dirty="0">
                <a:solidFill>
                  <a:srgbClr val="0A2A46"/>
                </a:solidFill>
                <a:latin typeface="Cambria" panose="02040503050406030204"/>
                <a:cs typeface="Cambria" panose="02040503050406030204"/>
              </a:rPr>
              <a:t>&amp;</a:t>
            </a:r>
            <a:r>
              <a:rPr sz="3650" spc="35" dirty="0">
                <a:solidFill>
                  <a:srgbClr val="0A2A46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650" dirty="0">
                <a:solidFill>
                  <a:srgbClr val="0C2A49"/>
                </a:solidFill>
                <a:latin typeface="Cambria" panose="02040503050406030204"/>
                <a:cs typeface="Cambria" panose="02040503050406030204"/>
              </a:rPr>
              <a:t>Mitigation</a:t>
            </a:r>
            <a:r>
              <a:rPr sz="3650" spc="405" dirty="0">
                <a:solidFill>
                  <a:srgbClr val="0C2A49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650" spc="40" dirty="0">
                <a:solidFill>
                  <a:srgbClr val="082646"/>
                </a:solidFill>
                <a:latin typeface="Cambria" panose="02040503050406030204"/>
                <a:cs typeface="Cambria" panose="02040503050406030204"/>
              </a:rPr>
              <a:t>Plan</a:t>
            </a:r>
            <a:endParaRPr sz="36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8195" y="6215684"/>
            <a:ext cx="3224530" cy="2577465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55"/>
              </a:spcBef>
            </a:pPr>
            <a:r>
              <a:rPr sz="2950" spc="-20" dirty="0">
                <a:solidFill>
                  <a:srgbClr val="3A3A3A"/>
                </a:solidFill>
                <a:latin typeface="Cambria" panose="02040503050406030204"/>
                <a:cs typeface="Cambria" panose="02040503050406030204"/>
              </a:rPr>
              <a:t>Risk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12700" marR="5080" indent="1270">
              <a:lnSpc>
                <a:spcPts val="5000"/>
              </a:lnSpc>
              <a:spcBef>
                <a:spcPts val="210"/>
              </a:spcBef>
            </a:pPr>
            <a:r>
              <a:rPr sz="2900" spc="-25" dirty="0">
                <a:latin typeface="Cambria" panose="02040503050406030204"/>
                <a:cs typeface="Cambria" panose="02040503050406030204"/>
              </a:rPr>
              <a:t>Schedule</a:t>
            </a:r>
            <a:r>
              <a:rPr sz="2900" spc="-8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20" dirty="0">
                <a:latin typeface="Cambria" panose="02040503050406030204"/>
                <a:cs typeface="Cambria" panose="02040503050406030204"/>
              </a:rPr>
              <a:t>Delay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Scope</a:t>
            </a:r>
            <a:r>
              <a:rPr sz="2900" spc="-14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Creep </a:t>
            </a:r>
            <a:r>
              <a:rPr sz="2900" spc="-35" dirty="0">
                <a:latin typeface="Cambria" panose="02040503050406030204"/>
                <a:cs typeface="Cambria" panose="02040503050406030204"/>
              </a:rPr>
              <a:t>Resource</a:t>
            </a:r>
            <a:r>
              <a:rPr sz="2900" spc="-7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70" dirty="0">
                <a:latin typeface="Cambria" panose="02040503050406030204"/>
                <a:cs typeface="Cambria" panose="02040503050406030204"/>
              </a:rPr>
              <a:t>Availability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98895" y="6408913"/>
            <a:ext cx="1109980" cy="480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950" spc="-40" dirty="0">
                <a:solidFill>
                  <a:srgbClr val="383838"/>
                </a:solidFill>
                <a:latin typeface="Cambria" panose="02040503050406030204"/>
                <a:cs typeface="Cambria" panose="02040503050406030204"/>
              </a:rPr>
              <a:t>Impact</a:t>
            </a:r>
            <a:endParaRPr sz="29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99416" y="8322733"/>
            <a:ext cx="666750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-85" dirty="0">
                <a:solidFill>
                  <a:srgbClr val="34704D"/>
                </a:solidFill>
                <a:latin typeface="Cambria" panose="02040503050406030204"/>
                <a:cs typeface="Cambria" panose="02040503050406030204"/>
              </a:rPr>
              <a:t>Low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71674" y="3280833"/>
            <a:ext cx="7042784" cy="18288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9685" marR="5080" indent="-7620">
              <a:lnSpc>
                <a:spcPts val="3200"/>
              </a:lnSpc>
              <a:spcBef>
                <a:spcPts val="455"/>
              </a:spcBef>
            </a:pPr>
            <a:r>
              <a:rPr sz="2900" dirty="0">
                <a:latin typeface="Cambria" panose="02040503050406030204"/>
                <a:cs typeface="Cambria" panose="02040503050406030204"/>
              </a:rPr>
              <a:t>Challenge:</a:t>
            </a:r>
            <a:r>
              <a:rPr sz="290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40" dirty="0">
                <a:latin typeface="Cambria" panose="02040503050406030204"/>
                <a:cs typeface="Cambria" panose="02040503050406030204"/>
              </a:rPr>
              <a:t>Dependency</a:t>
            </a:r>
            <a:r>
              <a:rPr sz="2900" spc="13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dirty="0">
                <a:latin typeface="Cambria" panose="02040503050406030204"/>
                <a:cs typeface="Cambria" panose="02040503050406030204"/>
              </a:rPr>
              <a:t>on</a:t>
            </a:r>
            <a:r>
              <a:rPr sz="290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35" dirty="0">
                <a:latin typeface="Cambria" panose="02040503050406030204"/>
                <a:cs typeface="Cambria" panose="02040503050406030204"/>
              </a:rPr>
              <a:t>external</a:t>
            </a:r>
            <a:r>
              <a:rPr sz="290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50" dirty="0">
                <a:latin typeface="Cambria" panose="02040503050406030204"/>
                <a:cs typeface="Cambria" panose="02040503050406030204"/>
              </a:rPr>
              <a:t>teams</a:t>
            </a:r>
            <a:r>
              <a:rPr sz="2900" spc="-4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25" dirty="0">
                <a:latin typeface="Cambria" panose="02040503050406030204"/>
                <a:cs typeface="Cambria" panose="02040503050406030204"/>
              </a:rPr>
              <a:t>for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approvals.</a:t>
            </a:r>
            <a:endParaRPr sz="2900">
              <a:latin typeface="Cambria" panose="02040503050406030204"/>
              <a:cs typeface="Cambria" panose="02040503050406030204"/>
            </a:endParaRPr>
          </a:p>
          <a:p>
            <a:pPr marL="14605" marR="923290" indent="5080">
              <a:lnSpc>
                <a:spcPts val="3200"/>
              </a:lnSpc>
              <a:spcBef>
                <a:spcPts val="1100"/>
              </a:spcBef>
            </a:pPr>
            <a:r>
              <a:rPr sz="2900" dirty="0">
                <a:latin typeface="Cambria" panose="02040503050406030204"/>
                <a:cs typeface="Cambria" panose="02040503050406030204"/>
              </a:rPr>
              <a:t>Action:</a:t>
            </a:r>
            <a:r>
              <a:rPr sz="2900" spc="-16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60" dirty="0">
                <a:latin typeface="Cambria" panose="02040503050406030204"/>
                <a:cs typeface="Cambria" panose="02040503050406030204"/>
              </a:rPr>
              <a:t>Proactive</a:t>
            </a:r>
            <a:r>
              <a:rPr sz="2900" spc="1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55" dirty="0">
                <a:latin typeface="Cambria" panose="02040503050406030204"/>
                <a:cs typeface="Cambria" panose="02040503050406030204"/>
              </a:rPr>
              <a:t>engagement</a:t>
            </a:r>
            <a:r>
              <a:rPr sz="2900" spc="114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dirty="0">
                <a:latin typeface="Cambria" panose="02040503050406030204"/>
                <a:cs typeface="Cambria" panose="02040503050406030204"/>
              </a:rPr>
              <a:t>and</a:t>
            </a:r>
            <a:r>
              <a:rPr sz="2900" spc="-13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clear </a:t>
            </a:r>
            <a:r>
              <a:rPr sz="2900" spc="-35" dirty="0">
                <a:latin typeface="Cambria" panose="02040503050406030204"/>
                <a:cs typeface="Cambria" panose="02040503050406030204"/>
              </a:rPr>
              <a:t>communication</a:t>
            </a:r>
            <a:r>
              <a:rPr sz="2900" spc="2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channels</a:t>
            </a:r>
            <a:r>
              <a:rPr sz="2900" spc="-11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established.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50298" y="6209139"/>
            <a:ext cx="7430134" cy="258572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29210">
              <a:lnSpc>
                <a:spcPct val="100000"/>
              </a:lnSpc>
              <a:spcBef>
                <a:spcPts val="1410"/>
              </a:spcBef>
            </a:pPr>
            <a:r>
              <a:rPr sz="3200" spc="-25" dirty="0">
                <a:solidFill>
                  <a:srgbClr val="363636"/>
                </a:solidFill>
                <a:latin typeface="Times New Roman" panose="02020603050405020304"/>
                <a:cs typeface="Times New Roman" panose="02020603050405020304"/>
              </a:rPr>
              <a:t>Mitigation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8415">
              <a:lnSpc>
                <a:spcPct val="100000"/>
              </a:lnSpc>
              <a:spcBef>
                <a:spcPts val="1310"/>
              </a:spcBef>
            </a:pPr>
            <a:r>
              <a:rPr sz="3100" spc="-150" dirty="0">
                <a:latin typeface="Times New Roman" panose="02020603050405020304"/>
                <a:cs typeface="Times New Roman" panose="02020603050405020304"/>
              </a:rPr>
              <a:t>Weekly</a:t>
            </a:r>
            <a:r>
              <a:rPr sz="31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50" dirty="0">
                <a:latin typeface="Times New Roman" panose="02020603050405020304"/>
                <a:cs typeface="Times New Roman" panose="02020603050405020304"/>
              </a:rPr>
              <a:t>progress</a:t>
            </a:r>
            <a:r>
              <a:rPr sz="31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35" dirty="0">
                <a:latin typeface="Times New Roman" panose="02020603050405020304"/>
                <a:cs typeface="Times New Roman" panose="02020603050405020304"/>
              </a:rPr>
              <a:t>tracking</a:t>
            </a:r>
            <a:r>
              <a:rPr sz="31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509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31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10" dirty="0">
                <a:latin typeface="Times New Roman" panose="02020603050405020304"/>
                <a:cs typeface="Times New Roman" panose="02020603050405020304"/>
              </a:rPr>
              <a:t>planned</a:t>
            </a:r>
            <a:r>
              <a:rPr sz="31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75" dirty="0">
                <a:latin typeface="Times New Roman" panose="02020603050405020304"/>
                <a:cs typeface="Times New Roman" panose="02020603050405020304"/>
              </a:rPr>
              <a:t>buffer</a:t>
            </a:r>
            <a:r>
              <a:rPr sz="31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10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3100">
              <a:latin typeface="Times New Roman" panose="02020603050405020304"/>
              <a:cs typeface="Times New Roman" panose="02020603050405020304"/>
            </a:endParaRPr>
          </a:p>
          <a:p>
            <a:pPr marL="29845" marR="681355" indent="-17780">
              <a:lnSpc>
                <a:spcPts val="5000"/>
              </a:lnSpc>
              <a:spcBef>
                <a:spcPts val="180"/>
              </a:spcBef>
            </a:pPr>
            <a:r>
              <a:rPr sz="2950" dirty="0">
                <a:latin typeface="Times New Roman" panose="02020603050405020304"/>
                <a:cs typeface="Times New Roman" panose="02020603050405020304"/>
              </a:rPr>
              <a:t>Strict</a:t>
            </a:r>
            <a:r>
              <a:rPr sz="2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change</a:t>
            </a:r>
            <a:r>
              <a:rPr sz="29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295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process</a:t>
            </a:r>
            <a:r>
              <a:rPr sz="2950" spc="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95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spc="-10" dirty="0">
                <a:latin typeface="Times New Roman" panose="02020603050405020304"/>
                <a:cs typeface="Times New Roman" panose="02020603050405020304"/>
              </a:rPr>
              <a:t>place. </a:t>
            </a:r>
            <a:r>
              <a:rPr sz="2950" spc="-20" dirty="0">
                <a:latin typeface="Times New Roman" panose="02020603050405020304"/>
                <a:cs typeface="Times New Roman" panose="02020603050405020304"/>
              </a:rPr>
              <a:t>Backup</a:t>
            </a:r>
            <a:r>
              <a:rPr sz="295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resources</a:t>
            </a:r>
            <a:r>
              <a:rPr sz="2950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identified</a:t>
            </a:r>
            <a:r>
              <a:rPr sz="295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spc="5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95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95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950" spc="-10" dirty="0">
                <a:latin typeface="Times New Roman" panose="02020603050405020304"/>
                <a:cs typeface="Times New Roman" panose="02020603050405020304"/>
              </a:rPr>
              <a:t>standby.</a:t>
            </a:r>
            <a:endParaRPr sz="29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642412" y="9413522"/>
            <a:ext cx="142875" cy="2584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00" spc="-50" dirty="0">
                <a:latin typeface="Cambria" panose="02040503050406030204"/>
                <a:cs typeface="Cambria" panose="02040503050406030204"/>
              </a:rPr>
              <a:t>G</a:t>
            </a:r>
            <a:endParaRPr sz="15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346512" y="9413522"/>
            <a:ext cx="989330" cy="2584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00" spc="-75" dirty="0">
                <a:latin typeface="Cambria" panose="02040503050406030204"/>
                <a:cs typeface="Cambria" panose="02040503050406030204"/>
              </a:rPr>
              <a:t>NotebookLM</a:t>
            </a:r>
            <a:endParaRPr sz="150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612900" y="3035300"/>
            <a:ext cx="2044700" cy="21844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26100" y="3035300"/>
            <a:ext cx="2159000" cy="2184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15500" y="3035300"/>
            <a:ext cx="2032000" cy="2184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703300" y="3467100"/>
            <a:ext cx="2286000" cy="13081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4264" rIns="0" bIns="0" rtlCol="0">
            <a:spAutoFit/>
          </a:bodyPr>
          <a:lstStyle/>
          <a:p>
            <a:pPr marL="6350" marR="5080" indent="635">
              <a:lnSpc>
                <a:spcPts val="5450"/>
              </a:lnSpc>
              <a:spcBef>
                <a:spcPts val="1085"/>
              </a:spcBef>
            </a:pPr>
            <a:r>
              <a:rPr sz="5350" spc="-100" dirty="0">
                <a:solidFill>
                  <a:srgbClr val="2F2F2F"/>
                </a:solidFill>
              </a:rPr>
              <a:t>Our</a:t>
            </a:r>
            <a:r>
              <a:rPr sz="5350" spc="-275" dirty="0">
                <a:solidFill>
                  <a:srgbClr val="2F2F2F"/>
                </a:solidFill>
              </a:rPr>
              <a:t> </a:t>
            </a:r>
            <a:r>
              <a:rPr sz="5350" spc="-190" dirty="0">
                <a:solidFill>
                  <a:srgbClr val="343434"/>
                </a:solidFill>
              </a:rPr>
              <a:t>Q4</a:t>
            </a:r>
            <a:r>
              <a:rPr sz="5350" spc="-459" dirty="0">
                <a:solidFill>
                  <a:srgbClr val="343434"/>
                </a:solidFill>
              </a:rPr>
              <a:t> </a:t>
            </a:r>
            <a:r>
              <a:rPr sz="5350" spc="-20" dirty="0">
                <a:solidFill>
                  <a:srgbClr val="2B2B2B"/>
                </a:solidFill>
              </a:rPr>
              <a:t>plan</a:t>
            </a:r>
            <a:r>
              <a:rPr sz="5350" spc="-350" dirty="0">
                <a:solidFill>
                  <a:srgbClr val="2B2B2B"/>
                </a:solidFill>
              </a:rPr>
              <a:t> </a:t>
            </a:r>
            <a:r>
              <a:rPr sz="5350" dirty="0">
                <a:solidFill>
                  <a:srgbClr val="2D2D2D"/>
                </a:solidFill>
              </a:rPr>
              <a:t>focuses</a:t>
            </a:r>
            <a:r>
              <a:rPr sz="5350" spc="-185" dirty="0">
                <a:solidFill>
                  <a:srgbClr val="2D2D2D"/>
                </a:solidFill>
              </a:rPr>
              <a:t> </a:t>
            </a:r>
            <a:r>
              <a:rPr sz="5350" spc="-40" dirty="0">
                <a:solidFill>
                  <a:srgbClr val="2F2F2F"/>
                </a:solidFill>
              </a:rPr>
              <a:t>on</a:t>
            </a:r>
            <a:r>
              <a:rPr sz="5350" spc="-409" dirty="0">
                <a:solidFill>
                  <a:srgbClr val="2F2F2F"/>
                </a:solidFill>
              </a:rPr>
              <a:t> </a:t>
            </a:r>
            <a:r>
              <a:rPr sz="5350" spc="50" dirty="0">
                <a:solidFill>
                  <a:srgbClr val="2A2A2A"/>
                </a:solidFill>
              </a:rPr>
              <a:t>final</a:t>
            </a:r>
            <a:r>
              <a:rPr sz="5350" spc="-405" dirty="0">
                <a:solidFill>
                  <a:srgbClr val="2A2A2A"/>
                </a:solidFill>
              </a:rPr>
              <a:t> </a:t>
            </a:r>
            <a:r>
              <a:rPr sz="5350" dirty="0">
                <a:solidFill>
                  <a:srgbClr val="2A2A2A"/>
                </a:solidFill>
              </a:rPr>
              <a:t>validation</a:t>
            </a:r>
            <a:r>
              <a:rPr sz="5350" spc="-210" dirty="0">
                <a:solidFill>
                  <a:srgbClr val="2A2A2A"/>
                </a:solidFill>
              </a:rPr>
              <a:t> </a:t>
            </a:r>
            <a:r>
              <a:rPr sz="5350" spc="-70" dirty="0">
                <a:solidFill>
                  <a:srgbClr val="2A2A2A"/>
                </a:solidFill>
              </a:rPr>
              <a:t>and</a:t>
            </a:r>
            <a:r>
              <a:rPr sz="5350" spc="-420" dirty="0">
                <a:solidFill>
                  <a:srgbClr val="2A2A2A"/>
                </a:solidFill>
              </a:rPr>
              <a:t> </a:t>
            </a:r>
            <a:r>
              <a:rPr sz="5350" spc="-320" dirty="0">
                <a:solidFill>
                  <a:srgbClr val="2F2F2F"/>
                </a:solidFill>
              </a:rPr>
              <a:t>a </a:t>
            </a:r>
            <a:r>
              <a:rPr sz="5350" spc="-110" dirty="0">
                <a:solidFill>
                  <a:srgbClr val="282828"/>
                </a:solidFill>
              </a:rPr>
              <a:t>seamless</a:t>
            </a:r>
            <a:r>
              <a:rPr sz="5350" spc="-240" dirty="0">
                <a:solidFill>
                  <a:srgbClr val="282828"/>
                </a:solidFill>
              </a:rPr>
              <a:t> </a:t>
            </a:r>
            <a:r>
              <a:rPr sz="5350" spc="-10" dirty="0">
                <a:solidFill>
                  <a:srgbClr val="2A2A2A"/>
                </a:solidFill>
              </a:rPr>
              <a:t>deployment.</a:t>
            </a:r>
            <a:endParaRPr sz="5350"/>
          </a:p>
        </p:txBody>
      </p:sp>
      <p:sp>
        <p:nvSpPr>
          <p:cNvPr id="7" name="object 7"/>
          <p:cNvSpPr txBox="1"/>
          <p:nvPr/>
        </p:nvSpPr>
        <p:spPr>
          <a:xfrm>
            <a:off x="1265157" y="5655733"/>
            <a:ext cx="2750185" cy="8528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3215"/>
              </a:lnSpc>
              <a:spcBef>
                <a:spcPts val="115"/>
              </a:spcBef>
            </a:pPr>
            <a:r>
              <a:rPr sz="2900" spc="120" dirty="0">
                <a:solidFill>
                  <a:srgbClr val="1C1C1C"/>
                </a:solidFill>
                <a:latin typeface="Calibri" panose="020F0502020204030204"/>
                <a:cs typeface="Calibri" panose="020F0502020204030204"/>
              </a:rPr>
              <a:t>Complete</a:t>
            </a:r>
            <a:r>
              <a:rPr sz="2900" spc="130" dirty="0">
                <a:solidFill>
                  <a:srgbClr val="1C1C1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900" spc="125" dirty="0">
                <a:solidFill>
                  <a:srgbClr val="262626"/>
                </a:solidFill>
                <a:latin typeface="Calibri" panose="020F0502020204030204"/>
                <a:cs typeface="Calibri" panose="020F0502020204030204"/>
              </a:rPr>
              <a:t>UAT</a:t>
            </a:r>
            <a:r>
              <a:rPr sz="2900" spc="-25" dirty="0">
                <a:solidFill>
                  <a:srgbClr val="262626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900" spc="125" dirty="0">
                <a:solidFill>
                  <a:srgbClr val="2D2D2D"/>
                </a:solidFill>
                <a:latin typeface="Calibri" panose="020F0502020204030204"/>
                <a:cs typeface="Calibri" panose="020F0502020204030204"/>
              </a:rPr>
              <a:t>&amp;</a:t>
            </a:r>
            <a:endParaRPr sz="2900">
              <a:latin typeface="Calibri" panose="020F0502020204030204"/>
              <a:cs typeface="Calibri" panose="020F0502020204030204"/>
            </a:endParaRPr>
          </a:p>
          <a:p>
            <a:pPr marR="46990" algn="ctr">
              <a:lnSpc>
                <a:spcPts val="3275"/>
              </a:lnSpc>
            </a:pPr>
            <a:r>
              <a:rPr sz="2950" spc="-50" dirty="0">
                <a:solidFill>
                  <a:srgbClr val="1C1C1C"/>
                </a:solidFill>
                <a:latin typeface="Arial MT"/>
                <a:cs typeface="Arial MT"/>
              </a:rPr>
              <a:t>Final</a:t>
            </a:r>
            <a:r>
              <a:rPr sz="2950" spc="-165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2950" spc="-10" dirty="0">
                <a:solidFill>
                  <a:srgbClr val="1A1A1A"/>
                </a:solidFill>
                <a:latin typeface="Arial MT"/>
                <a:cs typeface="Arial MT"/>
              </a:rPr>
              <a:t>Sign-</a:t>
            </a:r>
            <a:r>
              <a:rPr sz="2950" spc="-25" dirty="0">
                <a:solidFill>
                  <a:srgbClr val="1A1A1A"/>
                </a:solidFill>
                <a:latin typeface="Arial MT"/>
                <a:cs typeface="Arial MT"/>
              </a:rPr>
              <a:t>Off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91319" y="6919030"/>
            <a:ext cx="2861945" cy="135699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 indent="-1905" algn="ctr">
              <a:lnSpc>
                <a:spcPct val="81000"/>
              </a:lnSpc>
              <a:spcBef>
                <a:spcPts val="695"/>
              </a:spcBef>
            </a:pPr>
            <a:r>
              <a:rPr sz="2550" spc="-225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255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75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5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business </a:t>
            </a:r>
            <a:r>
              <a:rPr sz="2550" spc="-70" dirty="0">
                <a:latin typeface="Times New Roman" panose="02020603050405020304"/>
                <a:cs typeface="Times New Roman" panose="02020603050405020304"/>
              </a:rPr>
              <a:t>users</a:t>
            </a:r>
            <a:r>
              <a:rPr sz="255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6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550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85" dirty="0">
                <a:latin typeface="Times New Roman" panose="02020603050405020304"/>
                <a:cs typeface="Times New Roman" panose="02020603050405020304"/>
              </a:rPr>
              <a:t>complete</a:t>
            </a:r>
            <a:r>
              <a:rPr sz="25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20" dirty="0">
                <a:latin typeface="Times New Roman" panose="02020603050405020304"/>
                <a:cs typeface="Times New Roman" panose="02020603050405020304"/>
              </a:rPr>
              <a:t>User </a:t>
            </a:r>
            <a:r>
              <a:rPr sz="2500" spc="-100" dirty="0">
                <a:latin typeface="Times New Roman" panose="02020603050405020304"/>
                <a:cs typeface="Times New Roman" panose="02020603050405020304"/>
              </a:rPr>
              <a:t>Acceptance</a:t>
            </a:r>
            <a:r>
              <a:rPr sz="25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114" dirty="0">
                <a:latin typeface="Times New Roman" panose="02020603050405020304"/>
                <a:cs typeface="Times New Roman" panose="02020603050405020304"/>
              </a:rPr>
              <a:t>Testing</a:t>
            </a:r>
            <a:r>
              <a:rPr sz="25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2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550" spc="-70" dirty="0">
                <a:latin typeface="Times New Roman" panose="02020603050405020304"/>
                <a:cs typeface="Times New Roman" panose="02020603050405020304"/>
              </a:rPr>
              <a:t>secure</a:t>
            </a:r>
            <a:r>
              <a:rPr sz="255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0" dirty="0">
                <a:latin typeface="Times New Roman" panose="02020603050405020304"/>
                <a:cs typeface="Times New Roman" panose="02020603050405020304"/>
              </a:rPr>
              <a:t>final</a:t>
            </a:r>
            <a:r>
              <a:rPr sz="25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approval.</a:t>
            </a:r>
            <a:endParaRPr sz="25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31946" y="5646913"/>
            <a:ext cx="3137535" cy="262890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553720" marR="595630" indent="76200" algn="just">
              <a:lnSpc>
                <a:spcPts val="3000"/>
              </a:lnSpc>
              <a:spcBef>
                <a:spcPts val="685"/>
              </a:spcBef>
            </a:pPr>
            <a:r>
              <a:rPr sz="2950" spc="-10" dirty="0">
                <a:solidFill>
                  <a:srgbClr val="1C1C1C"/>
                </a:solidFill>
                <a:latin typeface="Arial MT"/>
                <a:cs typeface="Arial MT"/>
              </a:rPr>
              <a:t>Prepare</a:t>
            </a:r>
            <a:r>
              <a:rPr sz="2950" spc="-190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2950" spc="-25" dirty="0">
                <a:solidFill>
                  <a:srgbClr val="1D1D1D"/>
                </a:solidFill>
                <a:latin typeface="Arial MT"/>
                <a:cs typeface="Arial MT"/>
              </a:rPr>
              <a:t>for </a:t>
            </a:r>
            <a:r>
              <a:rPr sz="2950" spc="-10" dirty="0">
                <a:solidFill>
                  <a:srgbClr val="1D1D1D"/>
                </a:solidFill>
                <a:latin typeface="Arial MT"/>
                <a:cs typeface="Arial MT"/>
              </a:rPr>
              <a:t>Production </a:t>
            </a:r>
            <a:r>
              <a:rPr sz="2950" spc="-25" dirty="0">
                <a:solidFill>
                  <a:srgbClr val="1F1F1F"/>
                </a:solidFill>
                <a:latin typeface="Arial MT"/>
                <a:cs typeface="Arial MT"/>
              </a:rPr>
              <a:t>Deployment</a:t>
            </a:r>
            <a:endParaRPr sz="2950">
              <a:latin typeface="Arial MT"/>
              <a:cs typeface="Arial MT"/>
            </a:endParaRPr>
          </a:p>
          <a:p>
            <a:pPr marR="20955" algn="ctr">
              <a:lnSpc>
                <a:spcPts val="2755"/>
              </a:lnSpc>
              <a:spcBef>
                <a:spcPts val="450"/>
              </a:spcBef>
            </a:pPr>
            <a:r>
              <a:rPr sz="2550" spc="-100" dirty="0">
                <a:latin typeface="Times New Roman" panose="02020603050405020304"/>
                <a:cs typeface="Times New Roman" panose="02020603050405020304"/>
              </a:rPr>
              <a:t>Finalise</a:t>
            </a:r>
            <a:r>
              <a:rPr sz="25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deployment</a:t>
            </a:r>
            <a:endParaRPr sz="2550">
              <a:latin typeface="Times New Roman" panose="02020603050405020304"/>
              <a:cs typeface="Times New Roman" panose="02020603050405020304"/>
            </a:endParaRPr>
          </a:p>
          <a:p>
            <a:pPr marL="12700" marR="5080" algn="ctr">
              <a:lnSpc>
                <a:spcPct val="81000"/>
              </a:lnSpc>
              <a:spcBef>
                <a:spcPts val="295"/>
              </a:spcBef>
            </a:pPr>
            <a:r>
              <a:rPr sz="2600" spc="-100" dirty="0">
                <a:latin typeface="Times New Roman" panose="02020603050405020304"/>
                <a:cs typeface="Times New Roman" panose="02020603050405020304"/>
              </a:rPr>
              <a:t>plans</a:t>
            </a:r>
            <a:r>
              <a:rPr sz="26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8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6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95" dirty="0">
                <a:latin typeface="Times New Roman" panose="02020603050405020304"/>
                <a:cs typeface="Times New Roman" panose="02020603050405020304"/>
              </a:rPr>
              <a:t>coordinate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5" dirty="0">
                <a:latin typeface="Times New Roman" panose="02020603050405020304"/>
                <a:cs typeface="Times New Roman" panose="02020603050405020304"/>
              </a:rPr>
              <a:t>with </a:t>
            </a:r>
            <a:r>
              <a:rPr sz="2500" spc="-45" dirty="0">
                <a:latin typeface="Times New Roman" panose="02020603050405020304"/>
                <a:cs typeface="Times New Roman" panose="02020603050405020304"/>
              </a:rPr>
              <a:t>technical</a:t>
            </a:r>
            <a:r>
              <a:rPr sz="25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70" dirty="0">
                <a:latin typeface="Times New Roman" panose="02020603050405020304"/>
                <a:cs typeface="Times New Roman" panose="02020603050405020304"/>
              </a:rPr>
              <a:t>teams</a:t>
            </a:r>
            <a:r>
              <a:rPr sz="25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5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5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2550" spc="-85" dirty="0">
                <a:latin typeface="Times New Roman" panose="02020603050405020304"/>
                <a:cs typeface="Times New Roman" panose="02020603050405020304"/>
              </a:rPr>
              <a:t>smooth</a:t>
            </a:r>
            <a:r>
              <a:rPr sz="25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65" dirty="0">
                <a:latin typeface="Times New Roman" panose="02020603050405020304"/>
                <a:cs typeface="Times New Roman" panose="02020603050405020304"/>
              </a:rPr>
              <a:t>go-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live.</a:t>
            </a:r>
            <a:endParaRPr sz="25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26709" y="5646913"/>
            <a:ext cx="3031490" cy="861694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860425" marR="5080" indent="-848360">
              <a:lnSpc>
                <a:spcPts val="3000"/>
              </a:lnSpc>
              <a:spcBef>
                <a:spcPts val="685"/>
              </a:spcBef>
            </a:pPr>
            <a:r>
              <a:rPr sz="2950" dirty="0">
                <a:solidFill>
                  <a:srgbClr val="1C1C1C"/>
                </a:solidFill>
                <a:latin typeface="Arial MT"/>
                <a:cs typeface="Arial MT"/>
              </a:rPr>
              <a:t>Conduct</a:t>
            </a:r>
            <a:r>
              <a:rPr sz="2950" spc="-10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2950" spc="-85" dirty="0">
                <a:solidFill>
                  <a:srgbClr val="1D1D1D"/>
                </a:solidFill>
                <a:latin typeface="Arial MT"/>
                <a:cs typeface="Arial MT"/>
              </a:rPr>
              <a:t>End-</a:t>
            </a:r>
            <a:r>
              <a:rPr sz="2950" spc="-75" dirty="0">
                <a:solidFill>
                  <a:srgbClr val="1D1D1D"/>
                </a:solidFill>
                <a:latin typeface="Arial MT"/>
                <a:cs typeface="Arial MT"/>
              </a:rPr>
              <a:t>User </a:t>
            </a:r>
            <a:r>
              <a:rPr sz="2950" spc="-10" dirty="0">
                <a:solidFill>
                  <a:srgbClr val="1C1C1C"/>
                </a:solidFill>
                <a:latin typeface="Arial MT"/>
                <a:cs typeface="Arial MT"/>
              </a:rPr>
              <a:t>Training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72642" y="5646913"/>
            <a:ext cx="3117215" cy="262890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427355" marR="439420" algn="ctr">
              <a:lnSpc>
                <a:spcPts val="3000"/>
              </a:lnSpc>
              <a:spcBef>
                <a:spcPts val="685"/>
              </a:spcBef>
            </a:pPr>
            <a:r>
              <a:rPr sz="2950" dirty="0">
                <a:solidFill>
                  <a:srgbClr val="1F1F1F"/>
                </a:solidFill>
                <a:latin typeface="Arial MT"/>
                <a:cs typeface="Arial MT"/>
              </a:rPr>
              <a:t>Monitor</a:t>
            </a:r>
            <a:r>
              <a:rPr sz="2950" spc="210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2950" spc="-35" dirty="0">
                <a:solidFill>
                  <a:srgbClr val="1F1F1F"/>
                </a:solidFill>
                <a:latin typeface="Arial MT"/>
                <a:cs typeface="Arial MT"/>
              </a:rPr>
              <a:t>Post- </a:t>
            </a:r>
            <a:r>
              <a:rPr sz="2950" spc="-10" dirty="0">
                <a:solidFill>
                  <a:srgbClr val="1A1A1A"/>
                </a:solidFill>
                <a:latin typeface="Arial MT"/>
                <a:cs typeface="Arial MT"/>
              </a:rPr>
              <a:t>Deployment </a:t>
            </a:r>
            <a:r>
              <a:rPr sz="2950" spc="-10" dirty="0">
                <a:solidFill>
                  <a:srgbClr val="1F1F1F"/>
                </a:solidFill>
                <a:latin typeface="Arial MT"/>
                <a:cs typeface="Arial MT"/>
              </a:rPr>
              <a:t>Performance</a:t>
            </a:r>
            <a:endParaRPr sz="2950">
              <a:latin typeface="Arial MT"/>
              <a:cs typeface="Arial MT"/>
            </a:endParaRPr>
          </a:p>
          <a:p>
            <a:pPr marL="12700" marR="5080" algn="ctr">
              <a:lnSpc>
                <a:spcPct val="81000"/>
              </a:lnSpc>
              <a:spcBef>
                <a:spcPts val="1045"/>
              </a:spcBef>
            </a:pPr>
            <a:r>
              <a:rPr sz="2550" spc="-165" dirty="0">
                <a:latin typeface="Times New Roman" panose="02020603050405020304"/>
                <a:cs typeface="Times New Roman" panose="02020603050405020304"/>
              </a:rPr>
              <a:t>Closely</a:t>
            </a:r>
            <a:r>
              <a:rPr sz="255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90" dirty="0">
                <a:latin typeface="Times New Roman" panose="02020603050405020304"/>
                <a:cs typeface="Times New Roman" panose="02020603050405020304"/>
              </a:rPr>
              <a:t>monitor</a:t>
            </a:r>
            <a:r>
              <a:rPr sz="255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system </a:t>
            </a:r>
            <a:r>
              <a:rPr sz="2600" spc="-100" dirty="0">
                <a:latin typeface="Times New Roman" panose="02020603050405020304"/>
                <a:cs typeface="Times New Roman" panose="02020603050405020304"/>
              </a:rPr>
              <a:t>performance</a:t>
            </a:r>
            <a:r>
              <a:rPr sz="26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9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6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0" dirty="0">
                <a:latin typeface="Times New Roman" panose="02020603050405020304"/>
                <a:cs typeface="Times New Roman" panose="02020603050405020304"/>
              </a:rPr>
              <a:t>stability </a:t>
            </a:r>
            <a:r>
              <a:rPr sz="2500" spc="-90" dirty="0">
                <a:latin typeface="Times New Roman" panose="02020603050405020304"/>
                <a:cs typeface="Times New Roman" panose="02020603050405020304"/>
              </a:rPr>
              <a:t>post-</a:t>
            </a:r>
            <a:r>
              <a:rPr sz="2500" spc="-50" dirty="0">
                <a:latin typeface="Times New Roman" panose="02020603050405020304"/>
                <a:cs typeface="Times New Roman" panose="02020603050405020304"/>
              </a:rPr>
              <a:t>launch</a:t>
            </a:r>
            <a:r>
              <a:rPr sz="25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500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20" dirty="0">
                <a:latin typeface="Times New Roman" panose="02020603050405020304"/>
                <a:cs typeface="Times New Roman" panose="02020603050405020304"/>
              </a:rPr>
              <a:t>ensure</a:t>
            </a:r>
            <a:r>
              <a:rPr sz="25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2550" spc="-85" dirty="0">
                <a:latin typeface="Times New Roman" panose="02020603050405020304"/>
                <a:cs typeface="Times New Roman" panose="02020603050405020304"/>
              </a:rPr>
              <a:t>successful</a:t>
            </a:r>
            <a:r>
              <a:rPr sz="255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transition.</a:t>
            </a:r>
            <a:endParaRPr sz="255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07136" y="6919030"/>
            <a:ext cx="2905760" cy="135699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 marR="5080" indent="45720" algn="just">
              <a:lnSpc>
                <a:spcPct val="81000"/>
              </a:lnSpc>
              <a:spcBef>
                <a:spcPts val="710"/>
              </a:spcBef>
            </a:pPr>
            <a:r>
              <a:rPr sz="2550" spc="-165" dirty="0">
                <a:latin typeface="Times New Roman" panose="02020603050405020304"/>
                <a:cs typeface="Times New Roman" panose="02020603050405020304"/>
              </a:rPr>
              <a:t>Equip</a:t>
            </a:r>
            <a:r>
              <a:rPr sz="25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4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255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75" dirty="0">
                <a:latin typeface="Times New Roman" panose="02020603050405020304"/>
                <a:cs typeface="Times New Roman" panose="02020603050405020304"/>
              </a:rPr>
              <a:t>users</a:t>
            </a:r>
            <a:r>
              <a:rPr sz="25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2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2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600" spc="-100" dirty="0">
                <a:latin typeface="Times New Roman" panose="02020603050405020304"/>
                <a:cs typeface="Times New Roman" panose="02020603050405020304"/>
              </a:rPr>
              <a:t>necessary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25" dirty="0">
                <a:latin typeface="Times New Roman" panose="02020603050405020304"/>
                <a:cs typeface="Times New Roman" panose="02020603050405020304"/>
              </a:rPr>
              <a:t>skills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0" dirty="0">
                <a:latin typeface="Times New Roman" panose="02020603050405020304"/>
                <a:cs typeface="Times New Roman" panose="02020603050405020304"/>
              </a:rPr>
              <a:t>through </a:t>
            </a:r>
            <a:r>
              <a:rPr sz="2500" spc="-65" dirty="0">
                <a:latin typeface="Times New Roman" panose="02020603050405020304"/>
                <a:cs typeface="Times New Roman" panose="02020603050405020304"/>
              </a:rPr>
              <a:t>comprehensive</a:t>
            </a:r>
            <a:r>
              <a:rPr sz="25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10" dirty="0">
                <a:latin typeface="Times New Roman" panose="02020603050405020304"/>
                <a:cs typeface="Times New Roman" panose="02020603050405020304"/>
              </a:rPr>
              <a:t>training </a:t>
            </a:r>
            <a:r>
              <a:rPr sz="2550" spc="-80" dirty="0">
                <a:latin typeface="Times New Roman" panose="02020603050405020304"/>
                <a:cs typeface="Times New Roman" panose="02020603050405020304"/>
              </a:rPr>
              <a:t>sessions</a:t>
            </a:r>
            <a:r>
              <a:rPr sz="255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7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5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10" dirty="0">
                <a:latin typeface="Times New Roman" panose="02020603050405020304"/>
                <a:cs typeface="Times New Roman" panose="02020603050405020304"/>
              </a:rPr>
              <a:t>materials.</a:t>
            </a:r>
            <a:endParaRPr sz="255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311400" y="3441700"/>
            <a:ext cx="1460500" cy="1651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93300" y="3479800"/>
            <a:ext cx="571500" cy="16129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90600" y="3441700"/>
            <a:ext cx="2095500" cy="15621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3572" rIns="0" bIns="0" rtlCol="0">
            <a:spAutoFit/>
          </a:bodyPr>
          <a:lstStyle/>
          <a:p>
            <a:pPr marL="287655" algn="ctr">
              <a:lnSpc>
                <a:spcPts val="6375"/>
              </a:lnSpc>
              <a:spcBef>
                <a:spcPts val="110"/>
              </a:spcBef>
            </a:pPr>
            <a:r>
              <a:rPr spc="-130" dirty="0">
                <a:solidFill>
                  <a:srgbClr val="3D3D3D"/>
                </a:solidFill>
              </a:rPr>
              <a:t>Project</a:t>
            </a:r>
            <a:r>
              <a:rPr spc="-270" dirty="0">
                <a:solidFill>
                  <a:srgbClr val="3D3D3D"/>
                </a:solidFill>
              </a:rPr>
              <a:t> </a:t>
            </a:r>
            <a:r>
              <a:rPr spc="-204" dirty="0"/>
              <a:t>Phoenix</a:t>
            </a:r>
            <a:r>
              <a:rPr spc="-135" dirty="0"/>
              <a:t> </a:t>
            </a:r>
            <a:r>
              <a:rPr spc="-10" dirty="0"/>
              <a:t>will</a:t>
            </a:r>
            <a:r>
              <a:rPr spc="-580" dirty="0"/>
              <a:t> </a:t>
            </a:r>
            <a:r>
              <a:rPr spc="-105" dirty="0">
                <a:solidFill>
                  <a:srgbClr val="3D3D3D"/>
                </a:solidFill>
              </a:rPr>
              <a:t>deliver</a:t>
            </a:r>
            <a:r>
              <a:rPr spc="-210" dirty="0">
                <a:solidFill>
                  <a:srgbClr val="3D3D3D"/>
                </a:solidFill>
              </a:rPr>
              <a:t> </a:t>
            </a:r>
            <a:r>
              <a:rPr spc="-135" dirty="0">
                <a:solidFill>
                  <a:srgbClr val="3F3F3F"/>
                </a:solidFill>
              </a:rPr>
              <a:t>a</a:t>
            </a:r>
            <a:r>
              <a:rPr spc="-625" dirty="0">
                <a:solidFill>
                  <a:srgbClr val="3F3F3F"/>
                </a:solidFill>
              </a:rPr>
              <a:t> </a:t>
            </a:r>
            <a:r>
              <a:rPr spc="-95" dirty="0"/>
              <a:t>future-</a:t>
            </a:r>
            <a:r>
              <a:rPr spc="-45" dirty="0"/>
              <a:t>ready</a:t>
            </a:r>
            <a:endParaRPr spc="-45" dirty="0"/>
          </a:p>
          <a:p>
            <a:pPr marL="417195" algn="ctr">
              <a:lnSpc>
                <a:spcPts val="6195"/>
              </a:lnSpc>
            </a:pPr>
            <a:r>
              <a:rPr sz="5600" dirty="0">
                <a:solidFill>
                  <a:srgbClr val="3A3A3A"/>
                </a:solidFill>
              </a:rPr>
              <a:t>platform</a:t>
            </a:r>
            <a:r>
              <a:rPr sz="5600" spc="-95" dirty="0">
                <a:solidFill>
                  <a:srgbClr val="3A3A3A"/>
                </a:solidFill>
              </a:rPr>
              <a:t> </a:t>
            </a:r>
            <a:r>
              <a:rPr sz="5600" dirty="0">
                <a:solidFill>
                  <a:srgbClr val="3D3D3D"/>
                </a:solidFill>
              </a:rPr>
              <a:t>with</a:t>
            </a:r>
            <a:r>
              <a:rPr sz="5600" spc="-400" dirty="0">
                <a:solidFill>
                  <a:srgbClr val="3D3D3D"/>
                </a:solidFill>
              </a:rPr>
              <a:t> </a:t>
            </a:r>
            <a:r>
              <a:rPr sz="5600" dirty="0">
                <a:solidFill>
                  <a:srgbClr val="3D3D3D"/>
                </a:solidFill>
              </a:rPr>
              <a:t>lasting</a:t>
            </a:r>
            <a:r>
              <a:rPr sz="5600" spc="-195" dirty="0">
                <a:solidFill>
                  <a:srgbClr val="3D3D3D"/>
                </a:solidFill>
              </a:rPr>
              <a:t> </a:t>
            </a:r>
            <a:r>
              <a:rPr sz="5600" spc="-10" dirty="0">
                <a:solidFill>
                  <a:srgbClr val="3D3D3D"/>
                </a:solidFill>
              </a:rPr>
              <a:t>benefits.</a:t>
            </a:r>
            <a:endParaRPr sz="5600"/>
          </a:p>
        </p:txBody>
      </p:sp>
      <p:sp>
        <p:nvSpPr>
          <p:cNvPr id="6" name="object 6"/>
          <p:cNvSpPr txBox="1"/>
          <p:nvPr/>
        </p:nvSpPr>
        <p:spPr>
          <a:xfrm>
            <a:off x="1368366" y="5481813"/>
            <a:ext cx="2837180" cy="25419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685" algn="ctr">
              <a:lnSpc>
                <a:spcPts val="3345"/>
              </a:lnSpc>
              <a:spcBef>
                <a:spcPts val="135"/>
              </a:spcBef>
            </a:pPr>
            <a:r>
              <a:rPr sz="2950" spc="-10" dirty="0">
                <a:latin typeface="Cambria" panose="02040503050406030204"/>
                <a:cs typeface="Cambria" panose="02040503050406030204"/>
              </a:rPr>
              <a:t>Faster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R="9525" algn="ctr">
              <a:lnSpc>
                <a:spcPts val="3525"/>
              </a:lnSpc>
            </a:pPr>
            <a:r>
              <a:rPr sz="3100" spc="-10" dirty="0">
                <a:latin typeface="Cambria" panose="02040503050406030204"/>
                <a:cs typeface="Cambria" panose="02040503050406030204"/>
              </a:rPr>
              <a:t>Performance</a:t>
            </a:r>
            <a:endParaRPr sz="3100">
              <a:latin typeface="Cambria" panose="02040503050406030204"/>
              <a:cs typeface="Cambria" panose="02040503050406030204"/>
            </a:endParaRPr>
          </a:p>
          <a:p>
            <a:pPr marL="12700" marR="5080" indent="-15240" algn="ctr">
              <a:lnSpc>
                <a:spcPts val="2700"/>
              </a:lnSpc>
              <a:spcBef>
                <a:spcPts val="2120"/>
              </a:spcBef>
            </a:pP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Significantly</a:t>
            </a:r>
            <a:r>
              <a:rPr sz="24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reduced </a:t>
            </a:r>
            <a:r>
              <a:rPr sz="2550" spc="-70" dirty="0">
                <a:latin typeface="Times New Roman" panose="02020603050405020304"/>
                <a:cs typeface="Times New Roman" panose="02020603050405020304"/>
              </a:rPr>
              <a:t>system</a:t>
            </a:r>
            <a:r>
              <a:rPr sz="255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80" dirty="0">
                <a:latin typeface="Times New Roman" panose="02020603050405020304"/>
                <a:cs typeface="Times New Roman" panose="02020603050405020304"/>
              </a:rPr>
              <a:t>response</a:t>
            </a:r>
            <a:r>
              <a:rPr sz="255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50" spc="-45" dirty="0">
                <a:latin typeface="Times New Roman" panose="02020603050405020304"/>
                <a:cs typeface="Times New Roman" panose="02020603050405020304"/>
              </a:rPr>
              <a:t>times, </a:t>
            </a:r>
            <a:r>
              <a:rPr sz="2600" spc="-90" dirty="0">
                <a:latin typeface="Times New Roman" panose="02020603050405020304"/>
                <a:cs typeface="Times New Roman" panose="02020603050405020304"/>
              </a:rPr>
              <a:t>increasing</a:t>
            </a:r>
            <a:r>
              <a:rPr sz="26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operational </a:t>
            </a:r>
            <a:r>
              <a:rPr sz="2600" spc="-70" dirty="0">
                <a:latin typeface="Times New Roman" panose="02020603050405020304"/>
                <a:cs typeface="Times New Roman" panose="02020603050405020304"/>
              </a:rPr>
              <a:t>efficiency.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34225" y="5455355"/>
            <a:ext cx="3064510" cy="2555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6035" algn="ctr">
              <a:lnSpc>
                <a:spcPts val="3570"/>
              </a:lnSpc>
              <a:spcBef>
                <a:spcPts val="95"/>
              </a:spcBef>
            </a:pPr>
            <a:r>
              <a:rPr sz="3200" spc="-10" dirty="0">
                <a:latin typeface="Calibri" panose="020F0502020204030204"/>
                <a:cs typeface="Calibri" panose="020F0502020204030204"/>
              </a:rPr>
              <a:t>Reduced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3570"/>
              </a:lnSpc>
            </a:pPr>
            <a:r>
              <a:rPr sz="3200" spc="-10" dirty="0">
                <a:latin typeface="Cambria" panose="02040503050406030204"/>
                <a:cs typeface="Cambria" panose="02040503050406030204"/>
              </a:rPr>
              <a:t>OperationalCosts</a:t>
            </a:r>
            <a:endParaRPr sz="3200">
              <a:latin typeface="Cambria" panose="02040503050406030204"/>
              <a:cs typeface="Cambria" panose="02040503050406030204"/>
            </a:endParaRPr>
          </a:p>
          <a:p>
            <a:pPr marL="133350" marR="163195" algn="ctr">
              <a:lnSpc>
                <a:spcPct val="93000"/>
              </a:lnSpc>
              <a:spcBef>
                <a:spcPts val="2195"/>
              </a:spcBef>
            </a:pPr>
            <a:r>
              <a:rPr sz="2300" spc="-55" dirty="0">
                <a:latin typeface="Cambria" panose="02040503050406030204"/>
                <a:cs typeface="Cambria" panose="02040503050406030204"/>
              </a:rPr>
              <a:t>Lowered</a:t>
            </a:r>
            <a:r>
              <a:rPr sz="2300" spc="-75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10" dirty="0">
                <a:latin typeface="Cambria" panose="02040503050406030204"/>
                <a:cs typeface="Cambria" panose="02040503050406030204"/>
              </a:rPr>
              <a:t>manual</a:t>
            </a:r>
            <a:r>
              <a:rPr sz="23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55" dirty="0">
                <a:latin typeface="Cambria" panose="02040503050406030204"/>
                <a:cs typeface="Cambria" panose="02040503050406030204"/>
              </a:rPr>
              <a:t>effort </a:t>
            </a:r>
            <a:r>
              <a:rPr sz="2400" spc="-110" dirty="0">
                <a:latin typeface="Cambria" panose="02040503050406030204"/>
                <a:cs typeface="Cambria" panose="02040503050406030204"/>
              </a:rPr>
              <a:t>and</a:t>
            </a:r>
            <a:r>
              <a:rPr sz="240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streamlined </a:t>
            </a:r>
            <a:r>
              <a:rPr sz="2400" spc="-130" dirty="0">
                <a:latin typeface="Cambria" panose="02040503050406030204"/>
                <a:cs typeface="Cambria" panose="02040503050406030204"/>
              </a:rPr>
              <a:t>workflows</a:t>
            </a:r>
            <a:r>
              <a:rPr sz="2400" spc="9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05" dirty="0">
                <a:latin typeface="Cambria" panose="02040503050406030204"/>
                <a:cs typeface="Cambria" panose="02040503050406030204"/>
              </a:rPr>
              <a:t>will</a:t>
            </a:r>
            <a:r>
              <a:rPr sz="24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drive </a:t>
            </a:r>
            <a:r>
              <a:rPr sz="2350" spc="-105" dirty="0">
                <a:latin typeface="Cambria" panose="02040503050406030204"/>
                <a:cs typeface="Cambria" panose="02040503050406030204"/>
              </a:rPr>
              <a:t>down</a:t>
            </a:r>
            <a:r>
              <a:rPr sz="235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10" dirty="0">
                <a:latin typeface="Cambria" panose="02040503050406030204"/>
                <a:cs typeface="Cambria" panose="02040503050406030204"/>
              </a:rPr>
              <a:t>costs.</a:t>
            </a:r>
            <a:endParaRPr sz="23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28773" y="5481813"/>
            <a:ext cx="3127375" cy="252857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60680" marR="331470" algn="ctr">
              <a:lnSpc>
                <a:spcPts val="3300"/>
              </a:lnSpc>
              <a:spcBef>
                <a:spcPts val="445"/>
              </a:spcBef>
            </a:pPr>
            <a:r>
              <a:rPr sz="2950" dirty="0">
                <a:latin typeface="Cambria" panose="02040503050406030204"/>
                <a:cs typeface="Cambria" panose="02040503050406030204"/>
              </a:rPr>
              <a:t>Improved</a:t>
            </a:r>
            <a:r>
              <a:rPr sz="2950" spc="50" dirty="0">
                <a:latin typeface="Cambria" panose="02040503050406030204"/>
                <a:cs typeface="Cambria" panose="02040503050406030204"/>
              </a:rPr>
              <a:t> </a:t>
            </a:r>
            <a:r>
              <a:rPr sz="2950" spc="-20" dirty="0">
                <a:latin typeface="Cambria" panose="02040503050406030204"/>
                <a:cs typeface="Cambria" panose="02040503050406030204"/>
              </a:rPr>
              <a:t>User </a:t>
            </a:r>
            <a:r>
              <a:rPr sz="2950" spc="45" dirty="0">
                <a:latin typeface="Cambria" panose="02040503050406030204"/>
                <a:cs typeface="Cambria" panose="02040503050406030204"/>
              </a:rPr>
              <a:t>Satisfaction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12700" marR="5080" indent="39370" algn="ctr">
              <a:lnSpc>
                <a:spcPct val="95000"/>
              </a:lnSpc>
              <a:spcBef>
                <a:spcPts val="2090"/>
              </a:spcBef>
            </a:pPr>
            <a:r>
              <a:rPr sz="2300" spc="-10" dirty="0">
                <a:latin typeface="Cambria" panose="02040503050406030204"/>
                <a:cs typeface="Cambria" panose="02040503050406030204"/>
              </a:rPr>
              <a:t>An</a:t>
            </a:r>
            <a:r>
              <a:rPr sz="230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35" dirty="0">
                <a:latin typeface="Cambria" panose="02040503050406030204"/>
                <a:cs typeface="Cambria" panose="02040503050406030204"/>
              </a:rPr>
              <a:t>intuitive,</a:t>
            </a:r>
            <a:r>
              <a:rPr sz="23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10" dirty="0">
                <a:latin typeface="Cambria" panose="02040503050406030204"/>
                <a:cs typeface="Cambria" panose="02040503050406030204"/>
              </a:rPr>
              <a:t>reliable, </a:t>
            </a:r>
            <a:r>
              <a:rPr sz="230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2350" spc="-55" dirty="0">
                <a:latin typeface="Cambria" panose="02040503050406030204"/>
                <a:cs typeface="Cambria" panose="02040503050406030204"/>
              </a:rPr>
              <a:t>high-performing</a:t>
            </a:r>
            <a:r>
              <a:rPr sz="2350" spc="-5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10" dirty="0">
                <a:latin typeface="Cambria" panose="02040503050406030204"/>
                <a:cs typeface="Cambria" panose="02040503050406030204"/>
              </a:rPr>
              <a:t>system </a:t>
            </a:r>
            <a:r>
              <a:rPr sz="2400" spc="-80" dirty="0">
                <a:latin typeface="Cambria" panose="02040503050406030204"/>
                <a:cs typeface="Cambria" panose="02040503050406030204"/>
              </a:rPr>
              <a:t>will</a:t>
            </a:r>
            <a:r>
              <a:rPr sz="2400" spc="-55" dirty="0">
                <a:latin typeface="Cambria" panose="02040503050406030204"/>
                <a:cs typeface="Cambria" panose="02040503050406030204"/>
              </a:rPr>
              <a:t> enhance</a:t>
            </a:r>
            <a:r>
              <a:rPr sz="2400" spc="-4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90" dirty="0">
                <a:latin typeface="Cambria" panose="02040503050406030204"/>
                <a:cs typeface="Cambria" panose="02040503050406030204"/>
              </a:rPr>
              <a:t>the </a:t>
            </a:r>
            <a:r>
              <a:rPr sz="2400" spc="-10" dirty="0">
                <a:latin typeface="Cambria" panose="02040503050406030204"/>
                <a:cs typeface="Cambria" panose="02040503050406030204"/>
              </a:rPr>
              <a:t>daily </a:t>
            </a:r>
            <a:r>
              <a:rPr sz="2350" spc="-45" dirty="0">
                <a:latin typeface="Cambria" panose="02040503050406030204"/>
                <a:cs typeface="Cambria" panose="02040503050406030204"/>
              </a:rPr>
              <a:t>experience </a:t>
            </a:r>
            <a:r>
              <a:rPr sz="2350" spc="-40" dirty="0">
                <a:latin typeface="Cambria" panose="02040503050406030204"/>
                <a:cs typeface="Cambria" panose="02040503050406030204"/>
              </a:rPr>
              <a:t>for</a:t>
            </a:r>
            <a:r>
              <a:rPr sz="2350" spc="-85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35" dirty="0">
                <a:latin typeface="Cambria" panose="02040503050406030204"/>
                <a:cs typeface="Cambria" panose="02040503050406030204"/>
              </a:rPr>
              <a:t>our</a:t>
            </a:r>
            <a:r>
              <a:rPr sz="235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65" dirty="0">
                <a:latin typeface="Cambria" panose="02040503050406030204"/>
                <a:cs typeface="Cambria" panose="02040503050406030204"/>
              </a:rPr>
              <a:t>teams.</a:t>
            </a:r>
            <a:endParaRPr sz="23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181748" y="5481813"/>
            <a:ext cx="2955925" cy="252857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95910" marR="288925" indent="-5080" algn="ctr">
              <a:lnSpc>
                <a:spcPts val="3300"/>
              </a:lnSpc>
              <a:spcBef>
                <a:spcPts val="445"/>
              </a:spcBef>
            </a:pPr>
            <a:r>
              <a:rPr sz="2950" spc="110" dirty="0">
                <a:latin typeface="Cambria" panose="02040503050406030204"/>
                <a:cs typeface="Cambria" panose="02040503050406030204"/>
              </a:rPr>
              <a:t>Scalable</a:t>
            </a:r>
            <a:r>
              <a:rPr sz="2950" spc="-135" dirty="0">
                <a:latin typeface="Cambria" panose="02040503050406030204"/>
                <a:cs typeface="Cambria" panose="02040503050406030204"/>
              </a:rPr>
              <a:t> </a:t>
            </a:r>
            <a:r>
              <a:rPr sz="2950" spc="-25" dirty="0">
                <a:latin typeface="Cambria" panose="02040503050406030204"/>
                <a:cs typeface="Cambria" panose="02040503050406030204"/>
              </a:rPr>
              <a:t>for </a:t>
            </a:r>
            <a:r>
              <a:rPr sz="2950" spc="-10" dirty="0">
                <a:latin typeface="Cambria" panose="02040503050406030204"/>
                <a:cs typeface="Cambria" panose="02040503050406030204"/>
              </a:rPr>
              <a:t>Future</a:t>
            </a:r>
            <a:r>
              <a:rPr sz="2950" spc="-130" dirty="0">
                <a:latin typeface="Cambria" panose="02040503050406030204"/>
                <a:cs typeface="Cambria" panose="02040503050406030204"/>
              </a:rPr>
              <a:t> </a:t>
            </a:r>
            <a:r>
              <a:rPr sz="2950" spc="-10" dirty="0">
                <a:latin typeface="Cambria" panose="02040503050406030204"/>
                <a:cs typeface="Cambria" panose="02040503050406030204"/>
              </a:rPr>
              <a:t>Growth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12700" marR="5080" algn="ctr">
              <a:lnSpc>
                <a:spcPct val="95000"/>
              </a:lnSpc>
              <a:spcBef>
                <a:spcPts val="2090"/>
              </a:spcBef>
            </a:pPr>
            <a:r>
              <a:rPr sz="2300" dirty="0">
                <a:latin typeface="Cambria" panose="02040503050406030204"/>
                <a:cs typeface="Cambria" panose="02040503050406030204"/>
              </a:rPr>
              <a:t>A</a:t>
            </a:r>
            <a:r>
              <a:rPr sz="2300" spc="-110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10" dirty="0">
                <a:latin typeface="Cambria" panose="02040503050406030204"/>
                <a:cs typeface="Cambria" panose="02040503050406030204"/>
              </a:rPr>
              <a:t>modern,</a:t>
            </a:r>
            <a:r>
              <a:rPr sz="2300" spc="5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45" dirty="0">
                <a:latin typeface="Cambria" panose="02040503050406030204"/>
                <a:cs typeface="Cambria" panose="02040503050406030204"/>
              </a:rPr>
              <a:t>maintainable </a:t>
            </a:r>
            <a:r>
              <a:rPr sz="2350" spc="-60" dirty="0">
                <a:latin typeface="Cambria" panose="02040503050406030204"/>
                <a:cs typeface="Cambria" panose="02040503050406030204"/>
              </a:rPr>
              <a:t>platform</a:t>
            </a:r>
            <a:r>
              <a:rPr sz="2350" spc="-20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80" dirty="0">
                <a:latin typeface="Cambria" panose="02040503050406030204"/>
                <a:cs typeface="Cambria" panose="02040503050406030204"/>
              </a:rPr>
              <a:t>that</a:t>
            </a:r>
            <a:r>
              <a:rPr sz="235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dirty="0">
                <a:latin typeface="Cambria" panose="02040503050406030204"/>
                <a:cs typeface="Cambria" panose="02040503050406030204"/>
              </a:rPr>
              <a:t>can</a:t>
            </a:r>
            <a:r>
              <a:rPr sz="235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2350" spc="-20" dirty="0">
                <a:latin typeface="Cambria" panose="02040503050406030204"/>
                <a:cs typeface="Cambria" panose="02040503050406030204"/>
              </a:rPr>
              <a:t>grow </a:t>
            </a:r>
            <a:r>
              <a:rPr sz="2400" spc="-105" dirty="0">
                <a:latin typeface="Cambria" panose="02040503050406030204"/>
                <a:cs typeface="Cambria" panose="02040503050406030204"/>
              </a:rPr>
              <a:t>and</a:t>
            </a:r>
            <a:r>
              <a:rPr sz="240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14" dirty="0">
                <a:latin typeface="Cambria" panose="02040503050406030204"/>
                <a:cs typeface="Cambria" panose="02040503050406030204"/>
              </a:rPr>
              <a:t>adapt</a:t>
            </a:r>
            <a:r>
              <a:rPr sz="2400" spc="5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130" dirty="0">
                <a:latin typeface="Cambria" panose="02040503050406030204"/>
                <a:cs typeface="Cambria" panose="02040503050406030204"/>
              </a:rPr>
              <a:t>with</a:t>
            </a:r>
            <a:r>
              <a:rPr sz="2400" spc="10" dirty="0">
                <a:latin typeface="Cambria" panose="02040503050406030204"/>
                <a:cs typeface="Cambria" panose="02040503050406030204"/>
              </a:rPr>
              <a:t> </a:t>
            </a:r>
            <a:r>
              <a:rPr sz="2400" spc="-25" dirty="0">
                <a:latin typeface="Cambria" panose="02040503050406030204"/>
                <a:cs typeface="Cambria" panose="02040503050406030204"/>
              </a:rPr>
              <a:t>the </a:t>
            </a:r>
            <a:r>
              <a:rPr sz="2350" spc="-10" dirty="0">
                <a:latin typeface="Cambria" panose="02040503050406030204"/>
                <a:cs typeface="Cambria" panose="02040503050406030204"/>
              </a:rPr>
              <a:t>business.</a:t>
            </a:r>
            <a:endParaRPr sz="23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3957300" y="0"/>
            <a:ext cx="1536700" cy="15748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97200" y="0"/>
            <a:ext cx="1778000" cy="40005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7359" y="755297"/>
            <a:ext cx="9820275" cy="925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900" spc="-114" dirty="0">
                <a:solidFill>
                  <a:srgbClr val="183146"/>
                </a:solidFill>
              </a:rPr>
              <a:t>Discussion</a:t>
            </a:r>
            <a:r>
              <a:rPr sz="5900" spc="-295" dirty="0">
                <a:solidFill>
                  <a:srgbClr val="183146"/>
                </a:solidFill>
              </a:rPr>
              <a:t> </a:t>
            </a:r>
            <a:r>
              <a:rPr sz="5900" spc="-110" dirty="0">
                <a:solidFill>
                  <a:srgbClr val="1C3449"/>
                </a:solidFill>
              </a:rPr>
              <a:t>and</a:t>
            </a:r>
            <a:r>
              <a:rPr sz="5900" spc="-560" dirty="0">
                <a:solidFill>
                  <a:srgbClr val="1C3449"/>
                </a:solidFill>
              </a:rPr>
              <a:t> </a:t>
            </a:r>
            <a:r>
              <a:rPr sz="5900" spc="-55" dirty="0">
                <a:solidFill>
                  <a:srgbClr val="132D3F"/>
                </a:solidFill>
              </a:rPr>
              <a:t>Further</a:t>
            </a:r>
            <a:r>
              <a:rPr sz="5900" spc="-245" dirty="0">
                <a:solidFill>
                  <a:srgbClr val="132D3F"/>
                </a:solidFill>
              </a:rPr>
              <a:t> </a:t>
            </a:r>
            <a:r>
              <a:rPr sz="5900" spc="-45" dirty="0">
                <a:solidFill>
                  <a:srgbClr val="0C2638"/>
                </a:solidFill>
              </a:rPr>
              <a:t>Details</a:t>
            </a:r>
            <a:endParaRPr sz="5900"/>
          </a:p>
        </p:txBody>
      </p:sp>
      <p:sp>
        <p:nvSpPr>
          <p:cNvPr id="5" name="object 5"/>
          <p:cNvSpPr txBox="1"/>
          <p:nvPr/>
        </p:nvSpPr>
        <p:spPr>
          <a:xfrm>
            <a:off x="918496" y="2119136"/>
            <a:ext cx="9066530" cy="9550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4605" marR="5080" indent="-2540">
              <a:lnSpc>
                <a:spcPts val="3400"/>
              </a:lnSpc>
              <a:spcBef>
                <a:spcPts val="640"/>
              </a:spcBef>
            </a:pPr>
            <a:r>
              <a:rPr sz="3250" spc="-220" dirty="0">
                <a:latin typeface="Arial MT"/>
                <a:cs typeface="Arial MT"/>
              </a:rPr>
              <a:t>For</a:t>
            </a:r>
            <a:r>
              <a:rPr sz="3250" spc="-15" dirty="0">
                <a:latin typeface="Arial MT"/>
                <a:cs typeface="Arial MT"/>
              </a:rPr>
              <a:t> </a:t>
            </a:r>
            <a:r>
              <a:rPr sz="3250" spc="-95" dirty="0">
                <a:latin typeface="Arial MT"/>
                <a:cs typeface="Arial MT"/>
              </a:rPr>
              <a:t>additional</a:t>
            </a:r>
            <a:r>
              <a:rPr sz="3250" spc="-130" dirty="0">
                <a:latin typeface="Arial MT"/>
                <a:cs typeface="Arial MT"/>
              </a:rPr>
              <a:t> </a:t>
            </a:r>
            <a:r>
              <a:rPr sz="3250" spc="-80" dirty="0">
                <a:latin typeface="Arial MT"/>
                <a:cs typeface="Arial MT"/>
              </a:rPr>
              <a:t>information</a:t>
            </a:r>
            <a:r>
              <a:rPr sz="3250" spc="-145" dirty="0">
                <a:latin typeface="Arial MT"/>
                <a:cs typeface="Arial MT"/>
              </a:rPr>
              <a:t> </a:t>
            </a:r>
            <a:r>
              <a:rPr sz="3250" spc="-35" dirty="0">
                <a:latin typeface="Arial MT"/>
                <a:cs typeface="Arial MT"/>
              </a:rPr>
              <a:t>or</a:t>
            </a:r>
            <a:r>
              <a:rPr sz="3250" spc="-150" dirty="0">
                <a:latin typeface="Arial MT"/>
                <a:cs typeface="Arial MT"/>
              </a:rPr>
              <a:t> </a:t>
            </a:r>
            <a:r>
              <a:rPr sz="3250" dirty="0">
                <a:latin typeface="Arial MT"/>
                <a:cs typeface="Arial MT"/>
              </a:rPr>
              <a:t>to</a:t>
            </a:r>
            <a:r>
              <a:rPr sz="3250" spc="-210" dirty="0">
                <a:latin typeface="Arial MT"/>
                <a:cs typeface="Arial MT"/>
              </a:rPr>
              <a:t> </a:t>
            </a:r>
            <a:r>
              <a:rPr sz="3250" spc="-100" dirty="0">
                <a:latin typeface="Arial MT"/>
                <a:cs typeface="Arial MT"/>
              </a:rPr>
              <a:t>discuss</a:t>
            </a:r>
            <a:r>
              <a:rPr sz="3250" spc="-85" dirty="0">
                <a:latin typeface="Arial MT"/>
                <a:cs typeface="Arial MT"/>
              </a:rPr>
              <a:t> </a:t>
            </a:r>
            <a:r>
              <a:rPr sz="3250" spc="-170" dirty="0">
                <a:latin typeface="Arial MT"/>
                <a:cs typeface="Arial MT"/>
              </a:rPr>
              <a:t>any</a:t>
            </a:r>
            <a:r>
              <a:rPr sz="3250" spc="-55" dirty="0">
                <a:latin typeface="Arial MT"/>
                <a:cs typeface="Arial MT"/>
              </a:rPr>
              <a:t> </a:t>
            </a:r>
            <a:r>
              <a:rPr sz="3250" spc="-85" dirty="0">
                <a:latin typeface="Arial MT"/>
                <a:cs typeface="Arial MT"/>
              </a:rPr>
              <a:t>aspect</a:t>
            </a:r>
            <a:r>
              <a:rPr sz="3250" spc="-10" dirty="0">
                <a:latin typeface="Arial MT"/>
                <a:cs typeface="Arial MT"/>
              </a:rPr>
              <a:t> </a:t>
            </a:r>
            <a:r>
              <a:rPr sz="3250" spc="-25" dirty="0">
                <a:latin typeface="Arial MT"/>
                <a:cs typeface="Arial MT"/>
              </a:rPr>
              <a:t>of </a:t>
            </a:r>
            <a:r>
              <a:rPr sz="3250" spc="-114" dirty="0">
                <a:latin typeface="Arial MT"/>
                <a:cs typeface="Arial MT"/>
              </a:rPr>
              <a:t>Project</a:t>
            </a:r>
            <a:r>
              <a:rPr sz="3250" spc="-65" dirty="0">
                <a:latin typeface="Arial MT"/>
                <a:cs typeface="Arial MT"/>
              </a:rPr>
              <a:t> </a:t>
            </a:r>
            <a:r>
              <a:rPr sz="3250" spc="-145" dirty="0">
                <a:latin typeface="Arial MT"/>
                <a:cs typeface="Arial MT"/>
              </a:rPr>
              <a:t>Phoenix,</a:t>
            </a:r>
            <a:r>
              <a:rPr sz="3250" spc="-10" dirty="0">
                <a:latin typeface="Arial MT"/>
                <a:cs typeface="Arial MT"/>
              </a:rPr>
              <a:t> </a:t>
            </a:r>
            <a:r>
              <a:rPr sz="3250" spc="-150" dirty="0">
                <a:latin typeface="Arial MT"/>
                <a:cs typeface="Arial MT"/>
              </a:rPr>
              <a:t>please</a:t>
            </a:r>
            <a:r>
              <a:rPr sz="3250" spc="-80" dirty="0">
                <a:latin typeface="Arial MT"/>
                <a:cs typeface="Arial MT"/>
              </a:rPr>
              <a:t> </a:t>
            </a:r>
            <a:r>
              <a:rPr sz="3250" spc="-10" dirty="0">
                <a:latin typeface="Arial MT"/>
                <a:cs typeface="Arial MT"/>
              </a:rPr>
              <a:t>contact:</a:t>
            </a:r>
            <a:endParaRPr sz="32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795" marR="2413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Project</a:t>
            </a:r>
            <a:r>
              <a:rPr spc="-15" dirty="0"/>
              <a:t> </a:t>
            </a:r>
            <a:r>
              <a:rPr spc="-20" dirty="0">
                <a:solidFill>
                  <a:srgbClr val="212121"/>
                </a:solidFill>
              </a:rPr>
              <a:t>Lead</a:t>
            </a:r>
            <a:endParaRPr spc="-20" dirty="0">
              <a:solidFill>
                <a:srgbClr val="212121"/>
              </a:solidFill>
            </a:endParaRPr>
          </a:p>
          <a:p>
            <a:pPr marL="10795" algn="ctr">
              <a:lnSpc>
                <a:spcPct val="100000"/>
              </a:lnSpc>
              <a:spcBef>
                <a:spcPts val="10"/>
              </a:spcBef>
            </a:pPr>
            <a:r>
              <a:rPr sz="3450" spc="-110" dirty="0">
                <a:solidFill>
                  <a:srgbClr val="000000"/>
                </a:solidFill>
              </a:rPr>
              <a:t>Eleanor</a:t>
            </a:r>
            <a:r>
              <a:rPr sz="3450" spc="-60" dirty="0">
                <a:solidFill>
                  <a:srgbClr val="000000"/>
                </a:solidFill>
              </a:rPr>
              <a:t> </a:t>
            </a:r>
            <a:r>
              <a:rPr sz="3450" spc="-135" dirty="0">
                <a:solidFill>
                  <a:srgbClr val="000000"/>
                </a:solidFill>
              </a:rPr>
              <a:t>Vance,</a:t>
            </a:r>
            <a:r>
              <a:rPr sz="3450" spc="-110" dirty="0">
                <a:solidFill>
                  <a:srgbClr val="000000"/>
                </a:solidFill>
              </a:rPr>
              <a:t> </a:t>
            </a:r>
            <a:r>
              <a:rPr sz="3450" spc="-70" dirty="0">
                <a:solidFill>
                  <a:srgbClr val="000000"/>
                </a:solidFill>
                <a:hlinkClick r:id="rId3"/>
              </a:rPr>
              <a:t>e.vance@company.co.uk</a:t>
            </a:r>
            <a:endParaRPr sz="3450"/>
          </a:p>
          <a:p>
            <a:pPr marL="10795">
              <a:lnSpc>
                <a:spcPct val="100000"/>
              </a:lnSpc>
              <a:spcBef>
                <a:spcPts val="95"/>
              </a:spcBef>
            </a:pPr>
            <a:endParaRPr sz="3450"/>
          </a:p>
          <a:p>
            <a:pPr marL="10795" marR="34290" algn="ctr">
              <a:lnSpc>
                <a:spcPct val="100000"/>
              </a:lnSpc>
            </a:pPr>
            <a:r>
              <a:rPr dirty="0">
                <a:solidFill>
                  <a:srgbClr val="2A2A2A"/>
                </a:solidFill>
              </a:rPr>
              <a:t>Project</a:t>
            </a:r>
            <a:r>
              <a:rPr spc="-16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Management</a:t>
            </a:r>
            <a:r>
              <a:rPr spc="325" dirty="0">
                <a:solidFill>
                  <a:srgbClr val="282828"/>
                </a:solidFill>
              </a:rPr>
              <a:t> </a:t>
            </a:r>
            <a:r>
              <a:rPr spc="50" dirty="0">
                <a:solidFill>
                  <a:srgbClr val="1F1F1F"/>
                </a:solidFill>
              </a:rPr>
              <a:t>Office</a:t>
            </a:r>
            <a:endParaRPr spc="50" dirty="0">
              <a:solidFill>
                <a:srgbClr val="1F1F1F"/>
              </a:solidFill>
            </a:endParaRPr>
          </a:p>
          <a:p>
            <a:pPr marL="10795" marR="22860" algn="ctr">
              <a:lnSpc>
                <a:spcPct val="100000"/>
              </a:lnSpc>
              <a:spcBef>
                <a:spcPts val="60"/>
              </a:spcBef>
            </a:pPr>
            <a:r>
              <a:rPr sz="3400" spc="-45" dirty="0">
                <a:solidFill>
                  <a:srgbClr val="000000"/>
                </a:solidFill>
                <a:hlinkClick r:id="rId4"/>
              </a:rPr>
              <a:t>pmo-</a:t>
            </a:r>
            <a:r>
              <a:rPr sz="3400" spc="-10" dirty="0">
                <a:solidFill>
                  <a:srgbClr val="000000"/>
                </a:solidFill>
                <a:hlinkClick r:id="rId4"/>
              </a:rPr>
              <a:t>phoenix@company.co.uk</a:t>
            </a:r>
            <a:endParaRPr sz="3400"/>
          </a:p>
        </p:txBody>
      </p:sp>
      <p:sp>
        <p:nvSpPr>
          <p:cNvPr id="7" name="object 7"/>
          <p:cNvSpPr txBox="1"/>
          <p:nvPr/>
        </p:nvSpPr>
        <p:spPr>
          <a:xfrm>
            <a:off x="16114255" y="9439980"/>
            <a:ext cx="122555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Arial MT"/>
                <a:cs typeface="Arial MT"/>
              </a:rPr>
              <a:t>W</a:t>
            </a:r>
            <a:r>
              <a:rPr sz="1300" spc="21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6615" y="1518285"/>
            <a:ext cx="10236835" cy="871855"/>
          </a:xfrm>
          <a:prstGeom prst="rect">
            <a:avLst/>
          </a:prstGeom>
        </p:spPr>
        <p:txBody>
          <a:bodyPr vert="horz" wrap="square" lIns="0" tIns="149860" rIns="0" bIns="0" rtlCol="0">
            <a:noAutofit/>
          </a:bodyPr>
          <a:lstStyle/>
          <a:p>
            <a:pPr marL="40640" marR="5080" indent="-28575">
              <a:lnSpc>
                <a:spcPts val="5850"/>
              </a:lnSpc>
              <a:spcBef>
                <a:spcPts val="1180"/>
              </a:spcBef>
            </a:pPr>
            <a:r>
              <a:rPr sz="5750" spc="-100" dirty="0">
                <a:solidFill>
                  <a:srgbClr val="162B44"/>
                </a:solidFill>
              </a:rPr>
              <a:t>Executive</a:t>
            </a:r>
            <a:r>
              <a:rPr sz="5750" spc="-300" dirty="0">
                <a:solidFill>
                  <a:srgbClr val="162B44"/>
                </a:solidFill>
              </a:rPr>
              <a:t> </a:t>
            </a:r>
            <a:r>
              <a:rPr sz="5750" spc="-145" dirty="0">
                <a:solidFill>
                  <a:srgbClr val="1A3650"/>
                </a:solidFill>
              </a:rPr>
              <a:t>Summary:</a:t>
            </a:r>
            <a:r>
              <a:rPr sz="5750" spc="-165" dirty="0">
                <a:solidFill>
                  <a:srgbClr val="1A3650"/>
                </a:solidFill>
              </a:rPr>
              <a:t> </a:t>
            </a:r>
            <a:endParaRPr sz="5750"/>
          </a:p>
        </p:txBody>
      </p:sp>
      <p:sp>
        <p:nvSpPr>
          <p:cNvPr id="4" name="object 4"/>
          <p:cNvSpPr txBox="1"/>
          <p:nvPr/>
        </p:nvSpPr>
        <p:spPr>
          <a:xfrm>
            <a:off x="875030" y="4185285"/>
            <a:ext cx="15528925" cy="3034030"/>
          </a:xfrm>
          <a:prstGeom prst="rect">
            <a:avLst/>
          </a:prstGeom>
        </p:spPr>
        <p:txBody>
          <a:bodyPr vert="horz" wrap="square" lIns="0" tIns="31115" rIns="0" bIns="0" rtlCol="0">
            <a:noAutofit/>
          </a:bodyPr>
          <a:lstStyle/>
          <a:p>
            <a:pPr marL="12700" marR="5080" indent="-635">
              <a:lnSpc>
                <a:spcPts val="3200"/>
              </a:lnSpc>
              <a:spcBef>
                <a:spcPts val="245"/>
              </a:spcBef>
              <a:tabLst>
                <a:tab pos="2132330" algn="l"/>
                <a:tab pos="8637905" algn="l"/>
                <a:tab pos="11483975" algn="l"/>
              </a:tabLst>
            </a:pPr>
            <a:r>
              <a:rPr sz="2700" dirty="0">
                <a:latin typeface="Arial MT"/>
                <a:cs typeface="Arial MT"/>
              </a:rPr>
              <a:t>Project</a:t>
            </a:r>
            <a:r>
              <a:rPr sz="2700" spc="8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Phoenix</a:t>
            </a:r>
            <a:r>
              <a:rPr sz="2700" spc="1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is</a:t>
            </a:r>
            <a:r>
              <a:rPr sz="2700" spc="-10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progressing</a:t>
            </a:r>
            <a:r>
              <a:rPr sz="2700" spc="5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as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planned,</a:t>
            </a:r>
            <a:r>
              <a:rPr sz="2700" spc="4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successfully</a:t>
            </a:r>
            <a:r>
              <a:rPr sz="2700" dirty="0">
                <a:latin typeface="Arial MT"/>
                <a:cs typeface="Arial MT"/>
              </a:rPr>
              <a:t>	delivering</a:t>
            </a:r>
            <a:r>
              <a:rPr sz="2700" spc="7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against</a:t>
            </a:r>
            <a:r>
              <a:rPr sz="2700" spc="55" dirty="0">
                <a:latin typeface="Arial MT"/>
                <a:cs typeface="Arial MT"/>
              </a:rPr>
              <a:t> </a:t>
            </a:r>
            <a:r>
              <a:rPr sz="2700" spc="-25" dirty="0">
                <a:latin typeface="Arial MT"/>
                <a:cs typeface="Arial MT"/>
              </a:rPr>
              <a:t>its </a:t>
            </a:r>
            <a:r>
              <a:rPr sz="2700" dirty="0">
                <a:latin typeface="Arial MT"/>
                <a:cs typeface="Arial MT"/>
              </a:rPr>
              <a:t>core</a:t>
            </a:r>
            <a:r>
              <a:rPr sz="2700" spc="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objectives.</a:t>
            </a:r>
            <a:r>
              <a:rPr sz="2700" spc="3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All</a:t>
            </a:r>
            <a:r>
              <a:rPr sz="2700" spc="3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key</a:t>
            </a:r>
            <a:r>
              <a:rPr sz="2700" spc="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project</a:t>
            </a:r>
            <a:r>
              <a:rPr sz="2700" spc="24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health</a:t>
            </a:r>
            <a:r>
              <a:rPr sz="2700" spc="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indicators</a:t>
            </a:r>
            <a:r>
              <a:rPr sz="2700" spc="10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are</a:t>
            </a:r>
            <a:r>
              <a:rPr sz="2700" spc="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green,</a:t>
            </a:r>
            <a:r>
              <a:rPr sz="2700" spc="5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demonstrating</a:t>
            </a:r>
            <a:r>
              <a:rPr sz="2700" dirty="0">
                <a:latin typeface="Arial MT"/>
                <a:cs typeface="Arial MT"/>
              </a:rPr>
              <a:t>	</a:t>
            </a:r>
            <a:r>
              <a:rPr sz="2700" spc="-10" dirty="0">
                <a:latin typeface="Arial MT"/>
                <a:cs typeface="Arial MT"/>
              </a:rPr>
              <a:t>strong management</a:t>
            </a:r>
            <a:r>
              <a:rPr sz="2700" dirty="0">
                <a:latin typeface="Arial MT"/>
                <a:cs typeface="Arial MT"/>
              </a:rPr>
              <a:t>	of</a:t>
            </a:r>
            <a:r>
              <a:rPr sz="2700" spc="13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schedule,</a:t>
            </a:r>
            <a:r>
              <a:rPr sz="2700" spc="1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budget,</a:t>
            </a:r>
            <a:r>
              <a:rPr sz="2700" spc="15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and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quality.</a:t>
            </a:r>
            <a:endParaRPr sz="27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169400" y="6781800"/>
            <a:ext cx="914400" cy="9144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95300" y="6781800"/>
            <a:ext cx="927100" cy="914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69400" y="4749800"/>
            <a:ext cx="914400" cy="914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208000" y="4749800"/>
            <a:ext cx="914400" cy="9144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77300" y="5740400"/>
            <a:ext cx="2882900" cy="3429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823700" y="5740400"/>
            <a:ext cx="3733800" cy="3429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22600" y="5740400"/>
            <a:ext cx="927100" cy="34290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67740" y="788670"/>
            <a:ext cx="17183100" cy="1722120"/>
          </a:xfrm>
          <a:prstGeom prst="rect">
            <a:avLst/>
          </a:prstGeom>
        </p:spPr>
        <p:txBody>
          <a:bodyPr vert="horz" wrap="square" lIns="0" tIns="12065" rIns="0" bIns="0" rtlCol="0">
            <a:noAutofit/>
          </a:bodyPr>
          <a:lstStyle/>
          <a:p>
            <a:pPr marL="15240" marR="5080" indent="-3175">
              <a:lnSpc>
                <a:spcPct val="145000"/>
              </a:lnSpc>
              <a:spcBef>
                <a:spcPts val="95"/>
              </a:spcBef>
              <a:tabLst>
                <a:tab pos="2361565" algn="l"/>
              </a:tabLst>
            </a:pPr>
            <a:r>
              <a:rPr sz="5400" spc="-10" dirty="0">
                <a:solidFill>
                  <a:srgbClr val="2D2D2D"/>
                </a:solidFill>
              </a:rPr>
              <a:t>Project</a:t>
            </a:r>
            <a:r>
              <a:rPr sz="5400" dirty="0">
                <a:solidFill>
                  <a:srgbClr val="2D2D2D"/>
                </a:solidFill>
              </a:rPr>
              <a:t>	</a:t>
            </a:r>
            <a:r>
              <a:rPr sz="5400" spc="-30" dirty="0">
                <a:solidFill>
                  <a:srgbClr val="2D2D2D"/>
                </a:solidFill>
              </a:rPr>
              <a:t>Phoenix</a:t>
            </a:r>
            <a:r>
              <a:rPr sz="5400" spc="-345" dirty="0">
                <a:solidFill>
                  <a:srgbClr val="2D2D2D"/>
                </a:solidFill>
              </a:rPr>
              <a:t> </a:t>
            </a:r>
            <a:r>
              <a:rPr sz="5400" dirty="0">
                <a:solidFill>
                  <a:srgbClr val="2F2F2F"/>
                </a:solidFill>
              </a:rPr>
              <a:t>is</a:t>
            </a:r>
            <a:r>
              <a:rPr sz="5400" spc="-420" dirty="0">
                <a:solidFill>
                  <a:srgbClr val="2F2F2F"/>
                </a:solidFill>
              </a:rPr>
              <a:t> </a:t>
            </a:r>
            <a:r>
              <a:rPr sz="5400" spc="-10" dirty="0">
                <a:solidFill>
                  <a:srgbClr val="2A2A2A"/>
                </a:solidFill>
              </a:rPr>
              <a:t>successfully</a:t>
            </a:r>
            <a:r>
              <a:rPr sz="5400" spc="-245" dirty="0">
                <a:solidFill>
                  <a:srgbClr val="2A2A2A"/>
                </a:solidFill>
              </a:rPr>
              <a:t> </a:t>
            </a:r>
            <a:r>
              <a:rPr sz="5400" spc="55" dirty="0">
                <a:solidFill>
                  <a:srgbClr val="383838"/>
                </a:solidFill>
              </a:rPr>
              <a:t>on</a:t>
            </a:r>
            <a:r>
              <a:rPr sz="5400" spc="-465" dirty="0">
                <a:solidFill>
                  <a:srgbClr val="383838"/>
                </a:solidFill>
              </a:rPr>
              <a:t> </a:t>
            </a:r>
            <a:r>
              <a:rPr sz="5400" spc="105" dirty="0">
                <a:solidFill>
                  <a:srgbClr val="2F2F2F"/>
                </a:solidFill>
              </a:rPr>
              <a:t>track,</a:t>
            </a:r>
            <a:r>
              <a:rPr sz="5400" spc="-375" dirty="0">
                <a:solidFill>
                  <a:srgbClr val="2F2F2F"/>
                </a:solidFill>
              </a:rPr>
              <a:t> </a:t>
            </a:r>
            <a:r>
              <a:rPr sz="5400" spc="50" dirty="0">
                <a:solidFill>
                  <a:srgbClr val="2D2D2D"/>
                </a:solidFill>
              </a:rPr>
              <a:t>delivering </a:t>
            </a:r>
            <a:r>
              <a:rPr sz="5400" dirty="0">
                <a:solidFill>
                  <a:srgbClr val="2D2D2D"/>
                </a:solidFill>
              </a:rPr>
              <a:t>against</a:t>
            </a:r>
            <a:r>
              <a:rPr sz="5400" spc="-40" dirty="0">
                <a:solidFill>
                  <a:srgbClr val="2D2D2D"/>
                </a:solidFill>
              </a:rPr>
              <a:t> </a:t>
            </a:r>
            <a:r>
              <a:rPr sz="5400" spc="85" dirty="0">
                <a:solidFill>
                  <a:srgbClr val="2F2F2F"/>
                </a:solidFill>
              </a:rPr>
              <a:t>all</a:t>
            </a:r>
            <a:r>
              <a:rPr sz="5400" spc="-375" dirty="0">
                <a:solidFill>
                  <a:srgbClr val="2F2F2F"/>
                </a:solidFill>
              </a:rPr>
              <a:t> </a:t>
            </a:r>
            <a:r>
              <a:rPr sz="5400" spc="-35" dirty="0">
                <a:solidFill>
                  <a:srgbClr val="2F2F2F"/>
                </a:solidFill>
              </a:rPr>
              <a:t>key</a:t>
            </a:r>
            <a:r>
              <a:rPr sz="5400" spc="-370" dirty="0">
                <a:solidFill>
                  <a:srgbClr val="2F2F2F"/>
                </a:solidFill>
              </a:rPr>
              <a:t> </a:t>
            </a:r>
            <a:r>
              <a:rPr sz="5400" dirty="0">
                <a:solidFill>
                  <a:srgbClr val="2F2F2F"/>
                </a:solidFill>
              </a:rPr>
              <a:t>objectives</a:t>
            </a:r>
            <a:r>
              <a:rPr sz="5400" spc="-185" dirty="0">
                <a:solidFill>
                  <a:srgbClr val="2F2F2F"/>
                </a:solidFill>
              </a:rPr>
              <a:t> </a:t>
            </a:r>
            <a:r>
              <a:rPr sz="5400" spc="155" dirty="0">
                <a:solidFill>
                  <a:srgbClr val="313131"/>
                </a:solidFill>
              </a:rPr>
              <a:t>within</a:t>
            </a:r>
            <a:r>
              <a:rPr sz="5400" spc="-375" dirty="0">
                <a:solidFill>
                  <a:srgbClr val="313131"/>
                </a:solidFill>
              </a:rPr>
              <a:t> </a:t>
            </a:r>
            <a:r>
              <a:rPr sz="5400" spc="-10" dirty="0">
                <a:solidFill>
                  <a:srgbClr val="2D2D2D"/>
                </a:solidFill>
              </a:rPr>
              <a:t>budget.</a:t>
            </a:r>
            <a:endParaRPr sz="5400"/>
          </a:p>
        </p:txBody>
      </p:sp>
      <p:sp>
        <p:nvSpPr>
          <p:cNvPr id="10" name="object 10"/>
          <p:cNvSpPr txBox="1"/>
          <p:nvPr/>
        </p:nvSpPr>
        <p:spPr>
          <a:xfrm>
            <a:off x="1244507" y="3959225"/>
            <a:ext cx="6423660" cy="3821429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4605" marR="5080" indent="-2540">
              <a:lnSpc>
                <a:spcPct val="88000"/>
              </a:lnSpc>
              <a:spcBef>
                <a:spcPts val="575"/>
              </a:spcBef>
              <a:tabLst>
                <a:tab pos="2033905" algn="l"/>
              </a:tabLst>
            </a:pPr>
            <a:r>
              <a:rPr sz="3100" spc="-50" dirty="0">
                <a:latin typeface="Cambria" panose="02040503050406030204"/>
                <a:cs typeface="Cambria" panose="02040503050406030204"/>
              </a:rPr>
              <a:t>This</a:t>
            </a:r>
            <a:r>
              <a:rPr sz="3100" spc="-12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10" dirty="0">
                <a:latin typeface="Cambria" panose="02040503050406030204"/>
                <a:cs typeface="Cambria" panose="02040503050406030204"/>
              </a:rPr>
              <a:t>report</a:t>
            </a:r>
            <a:r>
              <a:rPr sz="3100" spc="-60" dirty="0">
                <a:latin typeface="Cambria" panose="02040503050406030204"/>
                <a:cs typeface="Cambria" panose="02040503050406030204"/>
              </a:rPr>
              <a:t> confirms</a:t>
            </a:r>
            <a:r>
              <a:rPr sz="310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75" dirty="0">
                <a:latin typeface="Cambria" panose="02040503050406030204"/>
                <a:cs typeface="Cambria" panose="02040503050406030204"/>
              </a:rPr>
              <a:t>that</a:t>
            </a:r>
            <a:r>
              <a:rPr sz="3100" spc="-4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Project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Phoenix</a:t>
            </a:r>
            <a:r>
              <a:rPr sz="3050" spc="-9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dirty="0">
                <a:latin typeface="Cambria" panose="02040503050406030204"/>
                <a:cs typeface="Cambria" panose="02040503050406030204"/>
              </a:rPr>
              <a:t>is</a:t>
            </a:r>
            <a:r>
              <a:rPr sz="3050" spc="-16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55" dirty="0">
                <a:latin typeface="Cambria" panose="02040503050406030204"/>
                <a:cs typeface="Cambria" panose="02040503050406030204"/>
              </a:rPr>
              <a:t>progressing</a:t>
            </a:r>
            <a:r>
              <a:rPr sz="3050" spc="12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as</a:t>
            </a:r>
            <a:r>
              <a:rPr sz="3050" spc="-16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planned. </a:t>
            </a:r>
            <a:r>
              <a:rPr sz="3100" spc="-40" dirty="0">
                <a:latin typeface="Cambria" panose="02040503050406030204"/>
                <a:cs typeface="Cambria" panose="02040503050406030204"/>
              </a:rPr>
              <a:t>Core</a:t>
            </a:r>
            <a:r>
              <a:rPr sz="3100" spc="-13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80" dirty="0">
                <a:latin typeface="Cambria" panose="02040503050406030204"/>
                <a:cs typeface="Cambria" panose="02040503050406030204"/>
              </a:rPr>
              <a:t>modules</a:t>
            </a:r>
            <a:r>
              <a:rPr sz="3100" spc="-9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55" dirty="0">
                <a:latin typeface="Cambria" panose="02040503050406030204"/>
                <a:cs typeface="Cambria" panose="02040503050406030204"/>
              </a:rPr>
              <a:t>have</a:t>
            </a:r>
            <a:r>
              <a:rPr sz="3100" spc="-9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45" dirty="0">
                <a:latin typeface="Cambria" panose="02040503050406030204"/>
                <a:cs typeface="Cambria" panose="02040503050406030204"/>
              </a:rPr>
              <a:t>been</a:t>
            </a:r>
            <a:r>
              <a:rPr sz="3100" spc="-12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85" dirty="0">
                <a:latin typeface="Cambria" panose="02040503050406030204"/>
                <a:cs typeface="Cambria" panose="02040503050406030204"/>
              </a:rPr>
              <a:t>developed</a:t>
            </a:r>
            <a:r>
              <a:rPr sz="310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25" dirty="0">
                <a:latin typeface="Cambria" panose="02040503050406030204"/>
                <a:cs typeface="Cambria" panose="02040503050406030204"/>
              </a:rPr>
              <a:t>and </a:t>
            </a:r>
            <a:r>
              <a:rPr sz="3200" spc="-90" dirty="0">
                <a:latin typeface="Cambria" panose="02040503050406030204"/>
                <a:cs typeface="Cambria" panose="02040503050406030204"/>
              </a:rPr>
              <a:t>initial</a:t>
            </a:r>
            <a:r>
              <a:rPr sz="3200" spc="-85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135" dirty="0">
                <a:latin typeface="Cambria" panose="02040503050406030204"/>
                <a:cs typeface="Cambria" panose="02040503050406030204"/>
              </a:rPr>
              <a:t>testing</a:t>
            </a:r>
            <a:r>
              <a:rPr sz="320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200" dirty="0">
                <a:latin typeface="Cambria" panose="02040503050406030204"/>
                <a:cs typeface="Cambria" panose="02040503050406030204"/>
              </a:rPr>
              <a:t>shows</a:t>
            </a:r>
            <a:r>
              <a:rPr sz="3200" spc="-10" dirty="0">
                <a:latin typeface="Cambria" panose="02040503050406030204"/>
                <a:cs typeface="Cambria" panose="02040503050406030204"/>
              </a:rPr>
              <a:t> significant </a:t>
            </a:r>
            <a:r>
              <a:rPr sz="3100" spc="-65" dirty="0">
                <a:latin typeface="Cambria" panose="02040503050406030204"/>
                <a:cs typeface="Cambria" panose="02040503050406030204"/>
              </a:rPr>
              <a:t>performance</a:t>
            </a:r>
            <a:r>
              <a:rPr sz="3100" spc="-11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dirty="0">
                <a:latin typeface="Cambria" panose="02040503050406030204"/>
                <a:cs typeface="Cambria" panose="02040503050406030204"/>
              </a:rPr>
              <a:t>gains.</a:t>
            </a:r>
            <a:r>
              <a:rPr sz="3100" spc="-15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75" dirty="0">
                <a:latin typeface="Cambria" panose="02040503050406030204"/>
                <a:cs typeface="Cambria" panose="02040503050406030204"/>
              </a:rPr>
              <a:t>Risks</a:t>
            </a:r>
            <a:r>
              <a:rPr sz="3100" spc="-9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55" dirty="0">
                <a:latin typeface="Cambria" panose="02040503050406030204"/>
                <a:cs typeface="Cambria" panose="02040503050406030204"/>
              </a:rPr>
              <a:t>are</a:t>
            </a:r>
            <a:r>
              <a:rPr sz="3100" spc="-114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being </a:t>
            </a:r>
            <a:r>
              <a:rPr sz="3100" spc="-70" dirty="0">
                <a:latin typeface="Cambria" panose="02040503050406030204"/>
                <a:cs typeface="Cambria" panose="02040503050406030204"/>
              </a:rPr>
              <a:t>actively</a:t>
            </a:r>
            <a:r>
              <a:rPr sz="3100" spc="-10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55" dirty="0">
                <a:latin typeface="Cambria" panose="02040503050406030204"/>
                <a:cs typeface="Cambria" panose="02040503050406030204"/>
              </a:rPr>
              <a:t>managed</a:t>
            </a:r>
            <a:r>
              <a:rPr sz="3100" spc="-9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35" dirty="0">
                <a:latin typeface="Cambria" panose="02040503050406030204"/>
                <a:cs typeface="Cambria" panose="02040503050406030204"/>
              </a:rPr>
              <a:t>and</a:t>
            </a:r>
            <a:r>
              <a:rPr sz="310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70" dirty="0">
                <a:latin typeface="Cambria" panose="02040503050406030204"/>
                <a:cs typeface="Cambria" panose="02040503050406030204"/>
              </a:rPr>
              <a:t>the</a:t>
            </a:r>
            <a:r>
              <a:rPr sz="310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70" dirty="0">
                <a:latin typeface="Cambria" panose="02040503050406030204"/>
                <a:cs typeface="Cambria" panose="02040503050406030204"/>
              </a:rPr>
              <a:t>team</a:t>
            </a:r>
            <a:r>
              <a:rPr sz="310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25" dirty="0">
                <a:latin typeface="Cambria" panose="02040503050406030204"/>
                <a:cs typeface="Cambria" panose="02040503050406030204"/>
              </a:rPr>
              <a:t>is </a:t>
            </a:r>
            <a:r>
              <a:rPr sz="3050" spc="-35" dirty="0">
                <a:latin typeface="Cambria" panose="02040503050406030204"/>
                <a:cs typeface="Cambria" panose="02040503050406030204"/>
              </a:rPr>
              <a:t>confident</a:t>
            </a:r>
            <a:r>
              <a:rPr sz="3050" spc="6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70" dirty="0">
                <a:latin typeface="Cambria" panose="02040503050406030204"/>
                <a:cs typeface="Cambria" panose="02040503050406030204"/>
              </a:rPr>
              <a:t>in</a:t>
            </a:r>
            <a:r>
              <a:rPr sz="3050" spc="-16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dirty="0">
                <a:latin typeface="Cambria" panose="02040503050406030204"/>
                <a:cs typeface="Cambria" panose="02040503050406030204"/>
              </a:rPr>
              <a:t>a</a:t>
            </a:r>
            <a:r>
              <a:rPr sz="3050" spc="-15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25" dirty="0">
                <a:latin typeface="Cambria" panose="02040503050406030204"/>
                <a:cs typeface="Cambria" panose="02040503050406030204"/>
              </a:rPr>
              <a:t>successful</a:t>
            </a:r>
            <a:r>
              <a:rPr sz="3050" spc="2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25" dirty="0">
                <a:latin typeface="Cambria" panose="02040503050406030204"/>
                <a:cs typeface="Cambria" panose="02040503050406030204"/>
              </a:rPr>
              <a:t>Q4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deployment</a:t>
            </a:r>
            <a:r>
              <a:rPr sz="3100" dirty="0">
                <a:latin typeface="Cambria" panose="02040503050406030204"/>
                <a:cs typeface="Cambria" panose="02040503050406030204"/>
              </a:rPr>
              <a:t>	</a:t>
            </a:r>
            <a:r>
              <a:rPr sz="3100" spc="-95" dirty="0">
                <a:latin typeface="Cambria" panose="02040503050406030204"/>
                <a:cs typeface="Cambria" panose="02040503050406030204"/>
              </a:rPr>
              <a:t>that</a:t>
            </a:r>
            <a:r>
              <a:rPr sz="31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75" dirty="0">
                <a:latin typeface="Cambria" panose="02040503050406030204"/>
                <a:cs typeface="Cambria" panose="02040503050406030204"/>
              </a:rPr>
              <a:t>will</a:t>
            </a:r>
            <a:r>
              <a:rPr sz="3100" spc="-9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deliver</a:t>
            </a:r>
            <a:endParaRPr sz="3100">
              <a:latin typeface="Cambria" panose="02040503050406030204"/>
              <a:cs typeface="Cambria" panose="02040503050406030204"/>
            </a:endParaRPr>
          </a:p>
          <a:p>
            <a:pPr marL="20320">
              <a:lnSpc>
                <a:spcPts val="3240"/>
              </a:lnSpc>
            </a:pPr>
            <a:r>
              <a:rPr sz="3050" spc="-50" dirty="0">
                <a:latin typeface="Cambria" panose="02040503050406030204"/>
                <a:cs typeface="Cambria" panose="02040503050406030204"/>
              </a:rPr>
              <a:t>substantial</a:t>
            </a:r>
            <a:r>
              <a:rPr sz="3050" spc="-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40" dirty="0">
                <a:latin typeface="Cambria" panose="02040503050406030204"/>
                <a:cs typeface="Cambria" panose="02040503050406030204"/>
              </a:rPr>
              <a:t>business</a:t>
            </a:r>
            <a:r>
              <a:rPr sz="3050" spc="-12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benefits.</a:t>
            </a:r>
            <a:endParaRPr sz="3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52811" y="3503436"/>
            <a:ext cx="2376170" cy="523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250" dirty="0">
                <a:solidFill>
                  <a:srgbClr val="081C38"/>
                </a:solidFill>
                <a:latin typeface="Cambria" panose="02040503050406030204"/>
                <a:cs typeface="Cambria" panose="02040503050406030204"/>
              </a:rPr>
              <a:t>Project</a:t>
            </a:r>
            <a:r>
              <a:rPr sz="3250" spc="-25" dirty="0">
                <a:solidFill>
                  <a:srgbClr val="081C38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3250" spc="-10" dirty="0">
                <a:solidFill>
                  <a:srgbClr val="081831"/>
                </a:solidFill>
                <a:latin typeface="Cambria" panose="02040503050406030204"/>
                <a:cs typeface="Cambria" panose="02040503050406030204"/>
              </a:rPr>
              <a:t>Vitals</a:t>
            </a:r>
            <a:endParaRPr sz="32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04088" y="4640095"/>
            <a:ext cx="2009775" cy="102489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50" spc="-114" dirty="0">
                <a:latin typeface="Cambria" panose="02040503050406030204"/>
                <a:cs typeface="Cambria" panose="02040503050406030204"/>
              </a:rPr>
              <a:t>Overall</a:t>
            </a:r>
            <a:r>
              <a:rPr sz="285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2850" spc="-80" dirty="0">
                <a:latin typeface="Cambria" panose="02040503050406030204"/>
                <a:cs typeface="Cambria" panose="02040503050406030204"/>
              </a:rPr>
              <a:t>Status</a:t>
            </a:r>
            <a:endParaRPr sz="285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750" spc="70" dirty="0">
                <a:solidFill>
                  <a:srgbClr val="3F7C5B"/>
                </a:solidFill>
                <a:latin typeface="Cambria" panose="02040503050406030204"/>
                <a:cs typeface="Cambria" panose="02040503050406030204"/>
              </a:rPr>
              <a:t>ON</a:t>
            </a:r>
            <a:r>
              <a:rPr sz="2750" spc="10" dirty="0">
                <a:solidFill>
                  <a:srgbClr val="3F7C5B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750" spc="-10" dirty="0">
                <a:solidFill>
                  <a:srgbClr val="3F7B56"/>
                </a:solidFill>
                <a:latin typeface="Cambria" panose="02040503050406030204"/>
                <a:cs typeface="Cambria" panose="02040503050406030204"/>
              </a:rPr>
              <a:t>TRACK</a:t>
            </a:r>
            <a:endParaRPr sz="27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05112" y="6669471"/>
            <a:ext cx="1655445" cy="101981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2600" spc="-10" dirty="0">
                <a:latin typeface="Cambria" panose="02040503050406030204"/>
                <a:cs typeface="Cambria" panose="02040503050406030204"/>
              </a:rPr>
              <a:t>Budget</a:t>
            </a:r>
            <a:endParaRPr sz="260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2700" spc="120" dirty="0">
                <a:solidFill>
                  <a:srgbClr val="3F8259"/>
                </a:solidFill>
                <a:latin typeface="Cambria" panose="02040503050406030204"/>
                <a:cs typeface="Cambria" panose="02040503050406030204"/>
              </a:rPr>
              <a:t>ON</a:t>
            </a:r>
            <a:r>
              <a:rPr sz="2700" spc="15" dirty="0">
                <a:solidFill>
                  <a:srgbClr val="3F8259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700" spc="-20" dirty="0">
                <a:solidFill>
                  <a:srgbClr val="3B7952"/>
                </a:solidFill>
                <a:latin typeface="Cambria" panose="02040503050406030204"/>
                <a:cs typeface="Cambria" panose="02040503050406030204"/>
              </a:rPr>
              <a:t>TRACK</a:t>
            </a:r>
            <a:endParaRPr sz="27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329474" y="4646083"/>
            <a:ext cx="1660525" cy="101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>
              <a:lnSpc>
                <a:spcPct val="112000"/>
              </a:lnSpc>
              <a:spcBef>
                <a:spcPts val="95"/>
              </a:spcBef>
            </a:pPr>
            <a:r>
              <a:rPr sz="2900" spc="-10" dirty="0">
                <a:latin typeface="Cambria" panose="02040503050406030204"/>
                <a:cs typeface="Cambria" panose="02040503050406030204"/>
              </a:rPr>
              <a:t>Schedule </a:t>
            </a:r>
            <a:r>
              <a:rPr sz="2900" dirty="0">
                <a:solidFill>
                  <a:srgbClr val="3B7756"/>
                </a:solidFill>
                <a:latin typeface="Cambria" panose="02040503050406030204"/>
                <a:cs typeface="Cambria" panose="02040503050406030204"/>
              </a:rPr>
              <a:t>ON</a:t>
            </a:r>
            <a:r>
              <a:rPr sz="2900" spc="40" dirty="0">
                <a:solidFill>
                  <a:srgbClr val="3B7756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900" spc="-110" dirty="0">
                <a:solidFill>
                  <a:srgbClr val="427E5B"/>
                </a:solidFill>
                <a:latin typeface="Cambria" panose="02040503050406030204"/>
                <a:cs typeface="Cambria" panose="02040503050406030204"/>
              </a:rPr>
              <a:t>TRACK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331010" y="6660091"/>
            <a:ext cx="1668145" cy="102870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700" spc="-10" dirty="0">
                <a:latin typeface="Cambria" panose="02040503050406030204"/>
                <a:cs typeface="Cambria" panose="02040503050406030204"/>
              </a:rPr>
              <a:t>Quality</a:t>
            </a:r>
            <a:endParaRPr sz="270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700" spc="120" dirty="0">
                <a:solidFill>
                  <a:srgbClr val="3D825B"/>
                </a:solidFill>
                <a:latin typeface="Cambria" panose="02040503050406030204"/>
                <a:cs typeface="Cambria" panose="02040503050406030204"/>
              </a:rPr>
              <a:t>ON</a:t>
            </a:r>
            <a:r>
              <a:rPr sz="2700" spc="114" dirty="0">
                <a:solidFill>
                  <a:srgbClr val="3D825B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700" spc="-10" dirty="0">
                <a:solidFill>
                  <a:srgbClr val="427E5B"/>
                </a:solidFill>
                <a:latin typeface="Cambria" panose="02040503050406030204"/>
                <a:cs typeface="Cambria" panose="02040503050406030204"/>
              </a:rPr>
              <a:t>TRACK</a:t>
            </a:r>
            <a:endParaRPr sz="270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470" y="696736"/>
            <a:ext cx="12940665" cy="904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750" spc="-105" dirty="0">
                <a:solidFill>
                  <a:srgbClr val="1A3452"/>
                </a:solidFill>
              </a:rPr>
              <a:t>Mission</a:t>
            </a:r>
            <a:r>
              <a:rPr sz="5750" spc="-190" dirty="0">
                <a:solidFill>
                  <a:srgbClr val="1A3452"/>
                </a:solidFill>
              </a:rPr>
              <a:t> </a:t>
            </a:r>
            <a:r>
              <a:rPr sz="5750" dirty="0">
                <a:solidFill>
                  <a:srgbClr val="21384F"/>
                </a:solidFill>
              </a:rPr>
              <a:t>is</a:t>
            </a:r>
            <a:r>
              <a:rPr sz="5750" spc="-455" dirty="0">
                <a:solidFill>
                  <a:srgbClr val="21384F"/>
                </a:solidFill>
              </a:rPr>
              <a:t> </a:t>
            </a:r>
            <a:r>
              <a:rPr sz="5750" spc="114" dirty="0">
                <a:solidFill>
                  <a:srgbClr val="1D314B"/>
                </a:solidFill>
              </a:rPr>
              <a:t>to</a:t>
            </a:r>
            <a:r>
              <a:rPr sz="5750" spc="-590" dirty="0">
                <a:solidFill>
                  <a:srgbClr val="1D314B"/>
                </a:solidFill>
              </a:rPr>
              <a:t> </a:t>
            </a:r>
            <a:r>
              <a:rPr sz="5750" spc="-275" dirty="0">
                <a:solidFill>
                  <a:srgbClr val="182D46"/>
                </a:solidFill>
              </a:rPr>
              <a:t>Resolve</a:t>
            </a:r>
            <a:r>
              <a:rPr sz="5750" spc="-65" dirty="0">
                <a:solidFill>
                  <a:srgbClr val="182D46"/>
                </a:solidFill>
              </a:rPr>
              <a:t> </a:t>
            </a:r>
            <a:r>
              <a:rPr sz="5750" spc="-30" dirty="0">
                <a:solidFill>
                  <a:srgbClr val="1F3452"/>
                </a:solidFill>
              </a:rPr>
              <a:t>Critical</a:t>
            </a:r>
            <a:r>
              <a:rPr sz="5750" spc="-370" dirty="0">
                <a:solidFill>
                  <a:srgbClr val="1F3452"/>
                </a:solidFill>
              </a:rPr>
              <a:t> </a:t>
            </a:r>
            <a:r>
              <a:rPr sz="5750" spc="-155" dirty="0">
                <a:solidFill>
                  <a:srgbClr val="162D48"/>
                </a:solidFill>
              </a:rPr>
              <a:t>Performance</a:t>
            </a:r>
            <a:endParaRPr sz="5750"/>
          </a:p>
        </p:txBody>
      </p:sp>
      <p:sp>
        <p:nvSpPr>
          <p:cNvPr id="3" name="object 3"/>
          <p:cNvSpPr txBox="1"/>
          <p:nvPr/>
        </p:nvSpPr>
        <p:spPr>
          <a:xfrm>
            <a:off x="875882" y="1463674"/>
            <a:ext cx="6275070" cy="882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600" spc="-105" dirty="0">
                <a:solidFill>
                  <a:srgbClr val="1D314B"/>
                </a:solidFill>
                <a:latin typeface="Arial MT"/>
                <a:cs typeface="Arial MT"/>
              </a:rPr>
              <a:t>and</a:t>
            </a:r>
            <a:r>
              <a:rPr sz="5600" spc="-409" dirty="0">
                <a:solidFill>
                  <a:srgbClr val="1D314B"/>
                </a:solidFill>
                <a:latin typeface="Arial MT"/>
                <a:cs typeface="Arial MT"/>
              </a:rPr>
              <a:t> </a:t>
            </a:r>
            <a:r>
              <a:rPr sz="5600" spc="-10" dirty="0">
                <a:solidFill>
                  <a:srgbClr val="1A2F48"/>
                </a:solidFill>
                <a:latin typeface="Arial MT"/>
                <a:cs typeface="Arial MT"/>
              </a:rPr>
              <a:t>Scalability</a:t>
            </a:r>
            <a:r>
              <a:rPr sz="5600" spc="-290" dirty="0">
                <a:solidFill>
                  <a:srgbClr val="1A2F48"/>
                </a:solidFill>
                <a:latin typeface="Arial MT"/>
                <a:cs typeface="Arial MT"/>
              </a:rPr>
              <a:t> </a:t>
            </a:r>
            <a:r>
              <a:rPr sz="5600" spc="-170" dirty="0">
                <a:solidFill>
                  <a:srgbClr val="182D42"/>
                </a:solidFill>
                <a:latin typeface="Arial MT"/>
                <a:cs typeface="Arial MT"/>
              </a:rPr>
              <a:t>Gaps</a:t>
            </a:r>
            <a:endParaRPr sz="5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166" y="2946047"/>
            <a:ext cx="5861050" cy="4811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>
              <a:lnSpc>
                <a:spcPts val="3940"/>
              </a:lnSpc>
              <a:spcBef>
                <a:spcPts val="100"/>
              </a:spcBef>
            </a:pPr>
            <a:r>
              <a:rPr sz="3400" dirty="0">
                <a:latin typeface="Arial MT"/>
                <a:cs typeface="Arial MT"/>
              </a:rPr>
              <a:t>Existing</a:t>
            </a:r>
            <a:r>
              <a:rPr sz="3400" spc="45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systems</a:t>
            </a:r>
            <a:r>
              <a:rPr sz="3400" spc="70" dirty="0">
                <a:latin typeface="Arial MT"/>
                <a:cs typeface="Arial MT"/>
              </a:rPr>
              <a:t> </a:t>
            </a:r>
            <a:r>
              <a:rPr sz="3400" spc="-10" dirty="0">
                <a:latin typeface="Arial MT"/>
                <a:cs typeface="Arial MT"/>
              </a:rPr>
              <a:t>faced</a:t>
            </a:r>
            <a:endParaRPr sz="3400">
              <a:latin typeface="Arial MT"/>
              <a:cs typeface="Arial MT"/>
            </a:endParaRPr>
          </a:p>
          <a:p>
            <a:pPr marL="93980">
              <a:lnSpc>
                <a:spcPts val="3760"/>
              </a:lnSpc>
            </a:pPr>
            <a:r>
              <a:rPr sz="3250" spc="85" dirty="0">
                <a:latin typeface="Arial MT"/>
                <a:cs typeface="Arial MT"/>
              </a:rPr>
              <a:t>significant</a:t>
            </a:r>
            <a:r>
              <a:rPr sz="3250" spc="285" dirty="0">
                <a:latin typeface="Arial MT"/>
                <a:cs typeface="Arial MT"/>
              </a:rPr>
              <a:t> </a:t>
            </a:r>
            <a:r>
              <a:rPr sz="3250" spc="40" dirty="0">
                <a:latin typeface="Arial MT"/>
                <a:cs typeface="Arial MT"/>
              </a:rPr>
              <a:t>challenges.</a:t>
            </a:r>
            <a:endParaRPr sz="3250">
              <a:latin typeface="Arial MT"/>
              <a:cs typeface="Arial MT"/>
            </a:endParaRPr>
          </a:p>
          <a:p>
            <a:pPr marL="631825" marR="645795" indent="-4445">
              <a:lnSpc>
                <a:spcPts val="2900"/>
              </a:lnSpc>
              <a:spcBef>
                <a:spcPts val="2730"/>
              </a:spcBef>
            </a:pPr>
            <a:r>
              <a:rPr sz="2600" spc="-65" dirty="0">
                <a:latin typeface="Arial MT"/>
                <a:cs typeface="Arial MT"/>
              </a:rPr>
              <a:t>Performance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spc="-50" dirty="0">
                <a:latin typeface="Arial MT"/>
                <a:cs typeface="Arial MT"/>
              </a:rPr>
              <a:t>and</a:t>
            </a:r>
            <a:r>
              <a:rPr sz="2600" spc="-13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stability</a:t>
            </a:r>
            <a:r>
              <a:rPr sz="2600" spc="-130" dirty="0">
                <a:latin typeface="Arial MT"/>
                <a:cs typeface="Arial MT"/>
              </a:rPr>
              <a:t> </a:t>
            </a:r>
            <a:r>
              <a:rPr sz="2600" spc="-50" dirty="0">
                <a:latin typeface="Arial MT"/>
                <a:cs typeface="Arial MT"/>
              </a:rPr>
              <a:t>issues </a:t>
            </a:r>
            <a:r>
              <a:rPr sz="2600" spc="-70" dirty="0">
                <a:latin typeface="Arial MT"/>
                <a:cs typeface="Arial MT"/>
              </a:rPr>
              <a:t>leading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to</a:t>
            </a:r>
            <a:r>
              <a:rPr sz="2600" spc="-45" dirty="0">
                <a:latin typeface="Arial MT"/>
                <a:cs typeface="Arial MT"/>
              </a:rPr>
              <a:t> system</a:t>
            </a:r>
            <a:r>
              <a:rPr sz="2600" spc="-7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downtime.</a:t>
            </a:r>
            <a:endParaRPr sz="2600">
              <a:latin typeface="Arial MT"/>
              <a:cs typeface="Arial MT"/>
            </a:endParaRPr>
          </a:p>
          <a:p>
            <a:pPr marL="628015" marR="493395" indent="-615950">
              <a:lnSpc>
                <a:spcPts val="2850"/>
              </a:lnSpc>
              <a:spcBef>
                <a:spcPts val="1440"/>
              </a:spcBef>
              <a:tabLst>
                <a:tab pos="628015" algn="l"/>
              </a:tabLst>
            </a:pPr>
            <a:r>
              <a:rPr sz="2600" spc="-50" dirty="0">
                <a:solidFill>
                  <a:srgbClr val="A38377"/>
                </a:solidFill>
                <a:latin typeface="Arial MT"/>
                <a:cs typeface="Arial MT"/>
              </a:rPr>
              <a:t>,</a:t>
            </a:r>
            <a:r>
              <a:rPr sz="2600" dirty="0">
                <a:solidFill>
                  <a:srgbClr val="A38377"/>
                </a:solidFill>
                <a:latin typeface="Arial MT"/>
                <a:cs typeface="Arial MT"/>
              </a:rPr>
              <a:t>	</a:t>
            </a:r>
            <a:r>
              <a:rPr sz="2600" spc="-70" dirty="0">
                <a:latin typeface="Arial MT"/>
                <a:cs typeface="Arial MT"/>
              </a:rPr>
              <a:t>Manual</a:t>
            </a:r>
            <a:r>
              <a:rPr sz="2600" spc="-114" dirty="0">
                <a:latin typeface="Arial MT"/>
                <a:cs typeface="Arial MT"/>
              </a:rPr>
              <a:t> </a:t>
            </a:r>
            <a:r>
              <a:rPr sz="2600" spc="-50" dirty="0">
                <a:latin typeface="Arial MT"/>
                <a:cs typeface="Arial MT"/>
              </a:rPr>
              <a:t>processes</a:t>
            </a:r>
            <a:r>
              <a:rPr sz="2600" spc="-105" dirty="0">
                <a:latin typeface="Arial MT"/>
                <a:cs typeface="Arial MT"/>
              </a:rPr>
              <a:t> </a:t>
            </a:r>
            <a:r>
              <a:rPr sz="2600" spc="-35" dirty="0">
                <a:latin typeface="Arial MT"/>
                <a:cs typeface="Arial MT"/>
              </a:rPr>
              <a:t>causing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spc="-85" dirty="0">
                <a:latin typeface="Arial MT"/>
                <a:cs typeface="Arial MT"/>
              </a:rPr>
              <a:t>delays </a:t>
            </a:r>
            <a:r>
              <a:rPr sz="2600" spc="-100" dirty="0">
                <a:latin typeface="Arial MT"/>
                <a:cs typeface="Arial MT"/>
              </a:rPr>
              <a:t>and</a:t>
            </a:r>
            <a:r>
              <a:rPr sz="2600" spc="-9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high</a:t>
            </a:r>
            <a:r>
              <a:rPr sz="2600" spc="-175" dirty="0">
                <a:latin typeface="Arial MT"/>
                <a:cs typeface="Arial MT"/>
              </a:rPr>
              <a:t> </a:t>
            </a:r>
            <a:r>
              <a:rPr sz="2600" spc="-50" dirty="0">
                <a:latin typeface="Arial MT"/>
                <a:cs typeface="Arial MT"/>
              </a:rPr>
              <a:t>operational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effort.</a:t>
            </a:r>
            <a:endParaRPr sz="2600">
              <a:latin typeface="Arial MT"/>
              <a:cs typeface="Arial MT"/>
            </a:endParaRPr>
          </a:p>
          <a:p>
            <a:pPr marL="618490" marR="273685" indent="9525">
              <a:lnSpc>
                <a:spcPts val="2850"/>
              </a:lnSpc>
              <a:spcBef>
                <a:spcPts val="1500"/>
              </a:spcBef>
            </a:pPr>
            <a:r>
              <a:rPr sz="2600" spc="-20" dirty="0">
                <a:latin typeface="Arial MT"/>
                <a:cs typeface="Arial MT"/>
              </a:rPr>
              <a:t>Limited</a:t>
            </a:r>
            <a:r>
              <a:rPr sz="2600" spc="-125" dirty="0">
                <a:latin typeface="Arial MT"/>
                <a:cs typeface="Arial MT"/>
              </a:rPr>
              <a:t> </a:t>
            </a:r>
            <a:r>
              <a:rPr sz="2600" spc="-20" dirty="0">
                <a:latin typeface="Arial MT"/>
                <a:cs typeface="Arial MT"/>
              </a:rPr>
              <a:t>scalability</a:t>
            </a:r>
            <a:r>
              <a:rPr sz="2600" spc="-114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restricting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spc="-25" dirty="0">
                <a:latin typeface="Arial MT"/>
                <a:cs typeface="Arial MT"/>
              </a:rPr>
              <a:t>future </a:t>
            </a:r>
            <a:r>
              <a:rPr sz="2600" spc="-30" dirty="0">
                <a:latin typeface="Arial MT"/>
                <a:cs typeface="Arial MT"/>
              </a:rPr>
              <a:t>business</a:t>
            </a:r>
            <a:r>
              <a:rPr sz="2600" spc="-10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groMh.</a:t>
            </a:r>
            <a:endParaRPr sz="2600">
              <a:latin typeface="Arial MT"/>
              <a:cs typeface="Arial MT"/>
            </a:endParaRPr>
          </a:p>
          <a:p>
            <a:pPr marL="629920" marR="5080" indent="-8255">
              <a:lnSpc>
                <a:spcPts val="2800"/>
              </a:lnSpc>
              <a:spcBef>
                <a:spcPts val="1540"/>
              </a:spcBef>
            </a:pPr>
            <a:r>
              <a:rPr sz="2600" spc="-60" dirty="0">
                <a:latin typeface="Arial MT"/>
                <a:cs typeface="Arial MT"/>
              </a:rPr>
              <a:t>Inadequate</a:t>
            </a:r>
            <a:r>
              <a:rPr sz="2600" spc="-1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visibility</a:t>
            </a:r>
            <a:r>
              <a:rPr sz="2600" spc="-110" dirty="0">
                <a:latin typeface="Arial MT"/>
                <a:cs typeface="Arial MT"/>
              </a:rPr>
              <a:t> </a:t>
            </a:r>
            <a:r>
              <a:rPr sz="2600" spc="-100" dirty="0">
                <a:latin typeface="Arial MT"/>
                <a:cs typeface="Arial MT"/>
              </a:rPr>
              <a:t>and</a:t>
            </a:r>
            <a:r>
              <a:rPr sz="2600" spc="-95" dirty="0">
                <a:latin typeface="Arial MT"/>
                <a:cs typeface="Arial MT"/>
              </a:rPr>
              <a:t> </a:t>
            </a:r>
            <a:r>
              <a:rPr sz="2600" spc="-25" dirty="0">
                <a:latin typeface="Arial MT"/>
                <a:cs typeface="Arial MT"/>
              </a:rPr>
              <a:t>reporting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spc="-25" dirty="0">
                <a:latin typeface="Arial MT"/>
                <a:cs typeface="Arial MT"/>
              </a:rPr>
              <a:t>for </a:t>
            </a:r>
            <a:r>
              <a:rPr sz="2600" spc="-10" dirty="0">
                <a:latin typeface="Arial MT"/>
                <a:cs typeface="Arial MT"/>
              </a:rPr>
              <a:t>stakeholders.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5400" marR="740410" indent="-13335">
              <a:lnSpc>
                <a:spcPts val="3600"/>
              </a:lnSpc>
              <a:spcBef>
                <a:spcPts val="620"/>
              </a:spcBef>
            </a:pPr>
            <a:r>
              <a:rPr dirty="0"/>
              <a:t>Project</a:t>
            </a:r>
            <a:r>
              <a:rPr spc="-15" dirty="0"/>
              <a:t> </a:t>
            </a:r>
            <a:r>
              <a:rPr dirty="0"/>
              <a:t>Phoenix</a:t>
            </a:r>
            <a:r>
              <a:rPr spc="70" dirty="0"/>
              <a:t> </a:t>
            </a:r>
            <a:r>
              <a:rPr dirty="0"/>
              <a:t>delivers</a:t>
            </a:r>
            <a:r>
              <a:rPr spc="-85" dirty="0"/>
              <a:t> </a:t>
            </a:r>
            <a:r>
              <a:rPr spc="-140" dirty="0"/>
              <a:t>a </a:t>
            </a:r>
            <a:r>
              <a:rPr dirty="0"/>
              <a:t>targeted</a:t>
            </a:r>
            <a:r>
              <a:rPr spc="385" dirty="0"/>
              <a:t> </a:t>
            </a:r>
            <a:r>
              <a:rPr spc="-10" dirty="0"/>
              <a:t>solution.</a:t>
            </a:r>
            <a:endParaRPr spc="-10" dirty="0"/>
          </a:p>
          <a:p>
            <a:pPr marL="533400">
              <a:lnSpc>
                <a:spcPts val="3175"/>
              </a:lnSpc>
              <a:spcBef>
                <a:spcPts val="2230"/>
              </a:spcBef>
            </a:pPr>
            <a:r>
              <a:rPr sz="2750" spc="-180" dirty="0"/>
              <a:t>Improve</a:t>
            </a:r>
            <a:r>
              <a:rPr sz="2750" spc="65" dirty="0"/>
              <a:t> </a:t>
            </a:r>
            <a:r>
              <a:rPr sz="2750" spc="-170" dirty="0"/>
              <a:t>overall</a:t>
            </a:r>
            <a:r>
              <a:rPr sz="2750" spc="-20" dirty="0"/>
              <a:t> </a:t>
            </a:r>
            <a:r>
              <a:rPr sz="2750" spc="-175" dirty="0"/>
              <a:t>system</a:t>
            </a:r>
            <a:r>
              <a:rPr sz="2750" spc="-15" dirty="0"/>
              <a:t> </a:t>
            </a:r>
            <a:r>
              <a:rPr sz="2750" spc="-70" dirty="0"/>
              <a:t>performance</a:t>
            </a:r>
            <a:endParaRPr sz="2750"/>
          </a:p>
          <a:p>
            <a:pPr marL="531495">
              <a:lnSpc>
                <a:spcPts val="2995"/>
              </a:lnSpc>
            </a:pPr>
            <a:r>
              <a:rPr sz="2600" spc="-105" dirty="0"/>
              <a:t>by</a:t>
            </a:r>
            <a:r>
              <a:rPr sz="2600" spc="-75" dirty="0"/>
              <a:t> </a:t>
            </a:r>
            <a:r>
              <a:rPr sz="2600" spc="-20" dirty="0"/>
              <a:t>25%.</a:t>
            </a:r>
            <a:endParaRPr sz="2600"/>
          </a:p>
          <a:p>
            <a:pPr marL="539750" marR="1083945">
              <a:lnSpc>
                <a:spcPts val="2850"/>
              </a:lnSpc>
              <a:spcBef>
                <a:spcPts val="1500"/>
              </a:spcBef>
            </a:pPr>
            <a:r>
              <a:rPr sz="2600" spc="-185" dirty="0"/>
              <a:t>Reduce</a:t>
            </a:r>
            <a:r>
              <a:rPr sz="2600" spc="-5" dirty="0"/>
              <a:t> </a:t>
            </a:r>
            <a:r>
              <a:rPr sz="2600" spc="-95" dirty="0"/>
              <a:t>manual</a:t>
            </a:r>
            <a:r>
              <a:rPr sz="2600" spc="-20" dirty="0"/>
              <a:t> </a:t>
            </a:r>
            <a:r>
              <a:rPr sz="2600" dirty="0"/>
              <a:t>effort</a:t>
            </a:r>
            <a:r>
              <a:rPr sz="2600" spc="-80" dirty="0"/>
              <a:t> </a:t>
            </a:r>
            <a:r>
              <a:rPr sz="2600" spc="-70" dirty="0"/>
              <a:t>through </a:t>
            </a:r>
            <a:r>
              <a:rPr sz="2600" spc="-35" dirty="0"/>
              <a:t>workflow</a:t>
            </a:r>
            <a:r>
              <a:rPr sz="2600" spc="-120" dirty="0"/>
              <a:t> </a:t>
            </a:r>
            <a:r>
              <a:rPr sz="2600" spc="-10" dirty="0"/>
              <a:t>automation.</a:t>
            </a:r>
            <a:endParaRPr sz="2600"/>
          </a:p>
          <a:p>
            <a:pPr marL="535305" marR="5080" indent="4445">
              <a:lnSpc>
                <a:spcPts val="2850"/>
              </a:lnSpc>
              <a:spcBef>
                <a:spcPts val="1500"/>
              </a:spcBef>
            </a:pPr>
            <a:r>
              <a:rPr sz="2600" spc="-160" dirty="0"/>
              <a:t>Enhance</a:t>
            </a:r>
            <a:r>
              <a:rPr sz="2600" spc="-25" dirty="0"/>
              <a:t> </a:t>
            </a:r>
            <a:r>
              <a:rPr sz="2600" spc="-85" dirty="0"/>
              <a:t>system</a:t>
            </a:r>
            <a:r>
              <a:rPr sz="2600" spc="-95" dirty="0"/>
              <a:t> </a:t>
            </a:r>
            <a:r>
              <a:rPr sz="2600" spc="-35" dirty="0"/>
              <a:t>reliability</a:t>
            </a:r>
            <a:r>
              <a:rPr sz="2600" spc="-55" dirty="0"/>
              <a:t> </a:t>
            </a:r>
            <a:r>
              <a:rPr sz="2600" spc="-140" dirty="0"/>
              <a:t>and</a:t>
            </a:r>
            <a:r>
              <a:rPr sz="2600" spc="-60" dirty="0"/>
              <a:t> </a:t>
            </a:r>
            <a:r>
              <a:rPr sz="2600" spc="-55" dirty="0"/>
              <a:t>uptime </a:t>
            </a:r>
            <a:r>
              <a:rPr sz="2600" dirty="0"/>
              <a:t>to</a:t>
            </a:r>
            <a:r>
              <a:rPr sz="2600" spc="-175" dirty="0"/>
              <a:t> </a:t>
            </a:r>
            <a:r>
              <a:rPr sz="2600" spc="-10" dirty="0"/>
              <a:t>99.9%.</a:t>
            </a:r>
            <a:endParaRPr sz="2600"/>
          </a:p>
          <a:p>
            <a:pPr marL="529590" marR="1349375" indent="8255">
              <a:lnSpc>
                <a:spcPts val="2800"/>
              </a:lnSpc>
              <a:spcBef>
                <a:spcPts val="1540"/>
              </a:spcBef>
            </a:pPr>
            <a:r>
              <a:rPr sz="2850" spc="-254" dirty="0"/>
              <a:t>Provide</a:t>
            </a:r>
            <a:r>
              <a:rPr sz="2850" spc="-80" dirty="0"/>
              <a:t> </a:t>
            </a:r>
            <a:r>
              <a:rPr sz="2850" spc="-200" dirty="0"/>
              <a:t>better</a:t>
            </a:r>
            <a:r>
              <a:rPr sz="2850" spc="-80" dirty="0"/>
              <a:t> </a:t>
            </a:r>
            <a:r>
              <a:rPr sz="2850" spc="-180" dirty="0"/>
              <a:t>reporting</a:t>
            </a:r>
            <a:r>
              <a:rPr sz="2850" spc="65" dirty="0"/>
              <a:t> </a:t>
            </a:r>
            <a:r>
              <a:rPr sz="2850" spc="-300" dirty="0"/>
              <a:t>and </a:t>
            </a:r>
            <a:r>
              <a:rPr sz="2850" spc="-195" dirty="0"/>
              <a:t>monitoring</a:t>
            </a:r>
            <a:r>
              <a:rPr sz="2850" spc="50" dirty="0"/>
              <a:t> </a:t>
            </a:r>
            <a:r>
              <a:rPr sz="2850" spc="-95" dirty="0"/>
              <a:t>capabilities.</a:t>
            </a:r>
            <a:endParaRPr sz="2850"/>
          </a:p>
          <a:p>
            <a:pPr marL="531495" marR="805815" indent="-4445">
              <a:lnSpc>
                <a:spcPts val="2800"/>
              </a:lnSpc>
              <a:spcBef>
                <a:spcPts val="1600"/>
              </a:spcBef>
            </a:pPr>
            <a:r>
              <a:rPr sz="2600" spc="-140" dirty="0"/>
              <a:t>Ensure</a:t>
            </a:r>
            <a:r>
              <a:rPr sz="2600" spc="-45" dirty="0"/>
              <a:t> </a:t>
            </a:r>
            <a:r>
              <a:rPr sz="2600" spc="-100" dirty="0"/>
              <a:t>long-</a:t>
            </a:r>
            <a:r>
              <a:rPr sz="2600" spc="-30" dirty="0"/>
              <a:t>term</a:t>
            </a:r>
            <a:r>
              <a:rPr sz="2600" spc="-70" dirty="0"/>
              <a:t> </a:t>
            </a:r>
            <a:r>
              <a:rPr sz="2600" spc="-50" dirty="0"/>
              <a:t>scalability</a:t>
            </a:r>
            <a:r>
              <a:rPr sz="2600" spc="-65" dirty="0"/>
              <a:t> </a:t>
            </a:r>
            <a:r>
              <a:rPr sz="2600" spc="-110" dirty="0"/>
              <a:t>and </a:t>
            </a:r>
            <a:r>
              <a:rPr sz="2600" spc="-10" dirty="0"/>
              <a:t>maintainability.</a:t>
            </a:r>
            <a:endParaRPr sz="2600"/>
          </a:p>
        </p:txBody>
      </p:sp>
      <p:sp>
        <p:nvSpPr>
          <p:cNvPr id="6" name="object 6"/>
          <p:cNvSpPr txBox="1"/>
          <p:nvPr/>
        </p:nvSpPr>
        <p:spPr>
          <a:xfrm>
            <a:off x="16107384" y="9439980"/>
            <a:ext cx="123571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62255" algn="l"/>
              </a:tabLst>
            </a:pPr>
            <a:r>
              <a:rPr sz="1300" spc="-50" dirty="0">
                <a:latin typeface="Arial MT"/>
                <a:cs typeface="Arial MT"/>
              </a:rPr>
              <a:t>G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968500" y="0"/>
            <a:ext cx="10172700" cy="97536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5362" y="485774"/>
            <a:ext cx="6866890" cy="194310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17145">
              <a:lnSpc>
                <a:spcPct val="94000"/>
              </a:lnSpc>
              <a:spcBef>
                <a:spcPts val="420"/>
              </a:spcBef>
            </a:pPr>
            <a:r>
              <a:rPr sz="4350" dirty="0">
                <a:solidFill>
                  <a:srgbClr val="0F2F4B"/>
                </a:solidFill>
              </a:rPr>
              <a:t>Q3</a:t>
            </a:r>
            <a:r>
              <a:rPr sz="4350" spc="-220" dirty="0">
                <a:solidFill>
                  <a:srgbClr val="0F2F4B"/>
                </a:solidFill>
              </a:rPr>
              <a:t> </a:t>
            </a:r>
            <a:r>
              <a:rPr sz="4350" spc="75" dirty="0">
                <a:solidFill>
                  <a:srgbClr val="163450"/>
                </a:solidFill>
              </a:rPr>
              <a:t>Progress:</a:t>
            </a:r>
            <a:r>
              <a:rPr sz="4350" spc="-30" dirty="0">
                <a:solidFill>
                  <a:srgbClr val="163450"/>
                </a:solidFill>
              </a:rPr>
              <a:t> </a:t>
            </a:r>
            <a:r>
              <a:rPr sz="4350" spc="65" dirty="0">
                <a:solidFill>
                  <a:srgbClr val="16344F"/>
                </a:solidFill>
              </a:rPr>
              <a:t>Foundational </a:t>
            </a:r>
            <a:r>
              <a:rPr sz="4350" spc="165" dirty="0">
                <a:solidFill>
                  <a:srgbClr val="133654"/>
                </a:solidFill>
              </a:rPr>
              <a:t>Architecture</a:t>
            </a:r>
            <a:r>
              <a:rPr sz="4350" spc="25" dirty="0">
                <a:solidFill>
                  <a:srgbClr val="133654"/>
                </a:solidFill>
              </a:rPr>
              <a:t> </a:t>
            </a:r>
            <a:r>
              <a:rPr sz="4350" spc="114" dirty="0">
                <a:solidFill>
                  <a:srgbClr val="13314F"/>
                </a:solidFill>
              </a:rPr>
              <a:t>and</a:t>
            </a:r>
            <a:r>
              <a:rPr sz="4350" spc="-204" dirty="0">
                <a:solidFill>
                  <a:srgbClr val="13314F"/>
                </a:solidFill>
              </a:rPr>
              <a:t> </a:t>
            </a:r>
            <a:r>
              <a:rPr sz="4350" spc="45" dirty="0">
                <a:solidFill>
                  <a:srgbClr val="163450"/>
                </a:solidFill>
              </a:rPr>
              <a:t>Core </a:t>
            </a:r>
            <a:r>
              <a:rPr sz="4350" spc="140" dirty="0">
                <a:solidFill>
                  <a:srgbClr val="132D4B"/>
                </a:solidFill>
              </a:rPr>
              <a:t>Modules</a:t>
            </a:r>
            <a:r>
              <a:rPr sz="4350" spc="95" dirty="0">
                <a:solidFill>
                  <a:srgbClr val="132D4B"/>
                </a:solidFill>
              </a:rPr>
              <a:t> </a:t>
            </a:r>
            <a:r>
              <a:rPr sz="4350" spc="85" dirty="0">
                <a:solidFill>
                  <a:srgbClr val="133457"/>
                </a:solidFill>
              </a:rPr>
              <a:t>Are</a:t>
            </a:r>
            <a:r>
              <a:rPr sz="4350" spc="-210" dirty="0">
                <a:solidFill>
                  <a:srgbClr val="133457"/>
                </a:solidFill>
              </a:rPr>
              <a:t> </a:t>
            </a:r>
            <a:r>
              <a:rPr sz="4350" spc="75" dirty="0">
                <a:solidFill>
                  <a:srgbClr val="15344F"/>
                </a:solidFill>
              </a:rPr>
              <a:t>Complete</a:t>
            </a:r>
            <a:endParaRPr sz="4350"/>
          </a:p>
        </p:txBody>
      </p:sp>
      <p:sp>
        <p:nvSpPr>
          <p:cNvPr id="4" name="object 4"/>
          <p:cNvSpPr txBox="1"/>
          <p:nvPr/>
        </p:nvSpPr>
        <p:spPr>
          <a:xfrm>
            <a:off x="709237" y="2737555"/>
            <a:ext cx="6876415" cy="189674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indent="5080">
              <a:lnSpc>
                <a:spcPct val="96000"/>
              </a:lnSpc>
              <a:spcBef>
                <a:spcPts val="260"/>
              </a:spcBef>
            </a:pPr>
            <a:r>
              <a:rPr sz="3200" spc="-135" dirty="0">
                <a:solidFill>
                  <a:srgbClr val="1F1F1F"/>
                </a:solidFill>
                <a:latin typeface="Arial MT"/>
                <a:cs typeface="Arial MT"/>
              </a:rPr>
              <a:t>The</a:t>
            </a:r>
            <a:r>
              <a:rPr sz="3200" spc="-90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200" spc="-110" dirty="0">
                <a:solidFill>
                  <a:srgbClr val="161616"/>
                </a:solidFill>
                <a:latin typeface="Arial MT"/>
                <a:cs typeface="Arial MT"/>
              </a:rPr>
              <a:t>team </a:t>
            </a:r>
            <a:r>
              <a:rPr sz="3200" spc="-110" dirty="0">
                <a:solidFill>
                  <a:srgbClr val="1A1A1A"/>
                </a:solidFill>
                <a:latin typeface="Arial MT"/>
                <a:cs typeface="Arial MT"/>
              </a:rPr>
              <a:t>has</a:t>
            </a:r>
            <a:r>
              <a:rPr sz="3200" spc="-114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200" spc="-100" dirty="0">
                <a:solidFill>
                  <a:srgbClr val="181818"/>
                </a:solidFill>
                <a:latin typeface="Arial MT"/>
                <a:cs typeface="Arial MT"/>
              </a:rPr>
              <a:t>successfully</a:t>
            </a:r>
            <a:r>
              <a:rPr sz="3200" spc="-7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3200" spc="-65" dirty="0">
                <a:solidFill>
                  <a:srgbClr val="151515"/>
                </a:solidFill>
                <a:latin typeface="Arial MT"/>
                <a:cs typeface="Arial MT"/>
              </a:rPr>
              <a:t>completed</a:t>
            </a:r>
            <a:r>
              <a:rPr sz="3200" spc="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3200" spc="-60" dirty="0">
                <a:solidFill>
                  <a:srgbClr val="1C1C1C"/>
                </a:solidFill>
                <a:latin typeface="Arial MT"/>
                <a:cs typeface="Arial MT"/>
              </a:rPr>
              <a:t>all </a:t>
            </a:r>
            <a:r>
              <a:rPr sz="3100" spc="-65" dirty="0">
                <a:solidFill>
                  <a:srgbClr val="1A1A1A"/>
                </a:solidFill>
                <a:latin typeface="Arial MT"/>
                <a:cs typeface="Arial MT"/>
              </a:rPr>
              <a:t>planned</a:t>
            </a:r>
            <a:r>
              <a:rPr sz="3100" spc="-35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100" spc="-55" dirty="0">
                <a:solidFill>
                  <a:srgbClr val="1C1C1C"/>
                </a:solidFill>
                <a:latin typeface="Arial MT"/>
                <a:cs typeface="Arial MT"/>
              </a:rPr>
              <a:t>milestones</a:t>
            </a:r>
            <a:r>
              <a:rPr sz="3100" spc="10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rgbClr val="1D1D1D"/>
                </a:solidFill>
                <a:latin typeface="Arial MT"/>
                <a:cs typeface="Arial MT"/>
              </a:rPr>
              <a:t>for</a:t>
            </a:r>
            <a:r>
              <a:rPr sz="3100" spc="-105" dirty="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sz="3100" spc="-135" dirty="0">
                <a:solidFill>
                  <a:srgbClr val="1F1F1F"/>
                </a:solidFill>
                <a:latin typeface="Arial MT"/>
                <a:cs typeface="Arial MT"/>
              </a:rPr>
              <a:t>Q3,</a:t>
            </a:r>
            <a:r>
              <a:rPr sz="3100" spc="-80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100" spc="-10" dirty="0">
                <a:solidFill>
                  <a:srgbClr val="181818"/>
                </a:solidFill>
                <a:latin typeface="Arial MT"/>
                <a:cs typeface="Arial MT"/>
              </a:rPr>
              <a:t>establishing </a:t>
            </a:r>
            <a:r>
              <a:rPr sz="3200" spc="-305" dirty="0">
                <a:solidFill>
                  <a:srgbClr val="0F0F0F"/>
                </a:solidFill>
                <a:latin typeface="Arial MT"/>
                <a:cs typeface="Arial MT"/>
              </a:rPr>
              <a:t>a</a:t>
            </a:r>
            <a:r>
              <a:rPr sz="3200" spc="50" dirty="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sz="3200" spc="-70" dirty="0">
                <a:solidFill>
                  <a:srgbClr val="111111"/>
                </a:solidFill>
                <a:latin typeface="Arial MT"/>
                <a:cs typeface="Arial MT"/>
              </a:rPr>
              <a:t>solid</a:t>
            </a:r>
            <a:r>
              <a:rPr sz="3200" spc="-155" dirty="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sz="3200" spc="-75" dirty="0">
                <a:solidFill>
                  <a:srgbClr val="1A1A1A"/>
                </a:solidFill>
                <a:latin typeface="Arial MT"/>
                <a:cs typeface="Arial MT"/>
              </a:rPr>
              <a:t>foundation</a:t>
            </a:r>
            <a:r>
              <a:rPr sz="3200" spc="-90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1F1F1F"/>
                </a:solidFill>
                <a:latin typeface="Arial MT"/>
                <a:cs typeface="Arial MT"/>
              </a:rPr>
              <a:t>for</a:t>
            </a:r>
            <a:r>
              <a:rPr sz="3200" spc="-120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151515"/>
                </a:solidFill>
                <a:latin typeface="Arial MT"/>
                <a:cs typeface="Arial MT"/>
              </a:rPr>
              <a:t>the</a:t>
            </a:r>
            <a:r>
              <a:rPr sz="3200" spc="-140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3200" spc="-75" dirty="0">
                <a:solidFill>
                  <a:srgbClr val="1A1A1A"/>
                </a:solidFill>
                <a:latin typeface="Arial MT"/>
                <a:cs typeface="Arial MT"/>
              </a:rPr>
              <a:t>final</a:t>
            </a:r>
            <a:r>
              <a:rPr sz="3200" spc="-145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200" spc="-114" dirty="0">
                <a:solidFill>
                  <a:srgbClr val="181818"/>
                </a:solidFill>
                <a:latin typeface="Arial MT"/>
                <a:cs typeface="Arial MT"/>
              </a:rPr>
              <a:t>phases</a:t>
            </a:r>
            <a:r>
              <a:rPr sz="3200" spc="-7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3200" spc="-35" dirty="0">
                <a:solidFill>
                  <a:srgbClr val="1A1A1A"/>
                </a:solidFill>
                <a:latin typeface="Arial MT"/>
                <a:cs typeface="Arial MT"/>
              </a:rPr>
              <a:t>of </a:t>
            </a:r>
            <a:r>
              <a:rPr sz="3200" spc="-40" dirty="0">
                <a:solidFill>
                  <a:srgbClr val="1A1A1A"/>
                </a:solidFill>
                <a:latin typeface="Arial MT"/>
                <a:cs typeface="Arial MT"/>
              </a:rPr>
              <a:t>the</a:t>
            </a:r>
            <a:r>
              <a:rPr sz="3200" spc="-180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181818"/>
                </a:solidFill>
                <a:latin typeface="Arial MT"/>
                <a:cs typeface="Arial MT"/>
              </a:rPr>
              <a:t>project.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346900" y="1103411"/>
            <a:ext cx="3959860" cy="127127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 indent="376555">
              <a:lnSpc>
                <a:spcPct val="110000"/>
              </a:lnSpc>
              <a:spcBef>
                <a:spcPts val="445"/>
              </a:spcBef>
            </a:pPr>
            <a:r>
              <a:rPr sz="2700" spc="-10" dirty="0">
                <a:solidFill>
                  <a:srgbClr val="1A1A1A"/>
                </a:solidFill>
                <a:latin typeface="Arial MT"/>
                <a:cs typeface="Arial MT"/>
              </a:rPr>
              <a:t>Requirements</a:t>
            </a:r>
            <a:r>
              <a:rPr sz="2700" spc="-105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2700" spc="-25" dirty="0">
                <a:solidFill>
                  <a:srgbClr val="1C1C1C"/>
                </a:solidFill>
                <a:latin typeface="Arial MT"/>
                <a:cs typeface="Arial MT"/>
              </a:rPr>
              <a:t>Finalised </a:t>
            </a:r>
            <a:r>
              <a:rPr sz="2200" spc="-35" dirty="0">
                <a:latin typeface="Arial MT"/>
                <a:cs typeface="Arial MT"/>
              </a:rPr>
              <a:t>All</a:t>
            </a:r>
            <a:r>
              <a:rPr sz="2200" spc="-1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requirements</a:t>
            </a:r>
            <a:r>
              <a:rPr sz="2200" spc="-7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gathered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and </a:t>
            </a:r>
            <a:r>
              <a:rPr sz="2200" spc="-10" dirty="0">
                <a:latin typeface="Arial MT"/>
                <a:cs typeface="Arial MT"/>
              </a:rPr>
              <a:t>approved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by</a:t>
            </a:r>
            <a:r>
              <a:rPr sz="2200" spc="1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stakeholders.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44421" y="3333573"/>
            <a:ext cx="3815715" cy="12763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 indent="393700" algn="just">
              <a:lnSpc>
                <a:spcPct val="111000"/>
              </a:lnSpc>
              <a:spcBef>
                <a:spcPts val="500"/>
              </a:spcBef>
            </a:pPr>
            <a:r>
              <a:rPr sz="2600" spc="60" dirty="0">
                <a:solidFill>
                  <a:srgbClr val="1F1F1F"/>
                </a:solidFill>
                <a:latin typeface="Arial MT"/>
                <a:cs typeface="Arial MT"/>
              </a:rPr>
              <a:t>Architecture</a:t>
            </a:r>
            <a:r>
              <a:rPr sz="2600" spc="145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212121"/>
                </a:solidFill>
                <a:latin typeface="Arial MT"/>
                <a:cs typeface="Arial MT"/>
              </a:rPr>
              <a:t>Designed </a:t>
            </a:r>
            <a:r>
              <a:rPr sz="2200" dirty="0">
                <a:latin typeface="Arial MT"/>
                <a:cs typeface="Arial MT"/>
              </a:rPr>
              <a:t>System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architecture</a:t>
            </a:r>
            <a:r>
              <a:rPr sz="2200" spc="-30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designed, reviewed,</a:t>
            </a:r>
            <a:r>
              <a:rPr sz="2200" spc="-4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and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signed-</a:t>
            </a:r>
            <a:r>
              <a:rPr sz="2200" spc="-20" dirty="0">
                <a:latin typeface="Arial MT"/>
                <a:cs typeface="Arial MT"/>
              </a:rPr>
              <a:t>off.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46076" y="5575321"/>
            <a:ext cx="4278630" cy="125666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 indent="387985" algn="just">
              <a:lnSpc>
                <a:spcPct val="108000"/>
              </a:lnSpc>
              <a:spcBef>
                <a:spcPts val="490"/>
              </a:spcBef>
            </a:pPr>
            <a:r>
              <a:rPr sz="2600" dirty="0">
                <a:solidFill>
                  <a:srgbClr val="11283A"/>
                </a:solidFill>
                <a:latin typeface="Arial MT"/>
                <a:cs typeface="Arial MT"/>
              </a:rPr>
              <a:t>Core</a:t>
            </a:r>
            <a:r>
              <a:rPr sz="2600" spc="60" dirty="0">
                <a:solidFill>
                  <a:srgbClr val="11283A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13314B"/>
                </a:solidFill>
                <a:latin typeface="Arial MT"/>
                <a:cs typeface="Arial MT"/>
              </a:rPr>
              <a:t>Modules</a:t>
            </a:r>
            <a:r>
              <a:rPr sz="2600" spc="165" dirty="0">
                <a:solidFill>
                  <a:srgbClr val="13314B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1C1C1C"/>
                </a:solidFill>
                <a:latin typeface="Arial MT"/>
                <a:cs typeface="Arial MT"/>
              </a:rPr>
              <a:t>Developed </a:t>
            </a:r>
            <a:r>
              <a:rPr sz="2300" spc="-75" dirty="0">
                <a:latin typeface="Arial MT"/>
                <a:cs typeface="Arial MT"/>
              </a:rPr>
              <a:t>Development</a:t>
            </a:r>
            <a:r>
              <a:rPr sz="2300" dirty="0">
                <a:latin typeface="Arial MT"/>
                <a:cs typeface="Arial MT"/>
              </a:rPr>
              <a:t> </a:t>
            </a:r>
            <a:r>
              <a:rPr sz="2300" spc="-70" dirty="0">
                <a:latin typeface="Arial MT"/>
                <a:cs typeface="Arial MT"/>
              </a:rPr>
              <a:t>and</a:t>
            </a:r>
            <a:r>
              <a:rPr sz="2300" spc="-90" dirty="0">
                <a:latin typeface="Arial MT"/>
                <a:cs typeface="Arial MT"/>
              </a:rPr>
              <a:t> </a:t>
            </a:r>
            <a:r>
              <a:rPr sz="2300" spc="-20" dirty="0">
                <a:latin typeface="Arial MT"/>
                <a:cs typeface="Arial MT"/>
              </a:rPr>
              <a:t>integration</a:t>
            </a:r>
            <a:r>
              <a:rPr sz="2300" spc="-6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of</a:t>
            </a:r>
            <a:r>
              <a:rPr sz="2300" spc="-100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all </a:t>
            </a:r>
            <a:r>
              <a:rPr sz="2200" dirty="0">
                <a:latin typeface="Arial MT"/>
                <a:cs typeface="Arial MT"/>
              </a:rPr>
              <a:t>core</a:t>
            </a:r>
            <a:r>
              <a:rPr sz="2200" spc="1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functionality</a:t>
            </a:r>
            <a:r>
              <a:rPr sz="2200" spc="17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is</a:t>
            </a:r>
            <a:r>
              <a:rPr sz="2200" spc="-90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complete.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46920" y="7790508"/>
            <a:ext cx="4302760" cy="127254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84810">
              <a:lnSpc>
                <a:spcPct val="100000"/>
              </a:lnSpc>
              <a:spcBef>
                <a:spcPts val="805"/>
              </a:spcBef>
            </a:pPr>
            <a:r>
              <a:rPr sz="2600" spc="55" dirty="0">
                <a:solidFill>
                  <a:srgbClr val="0F2636"/>
                </a:solidFill>
                <a:latin typeface="Arial MT"/>
                <a:cs typeface="Arial MT"/>
              </a:rPr>
              <a:t>Initial</a:t>
            </a:r>
            <a:r>
              <a:rPr sz="2600" spc="105" dirty="0">
                <a:solidFill>
                  <a:srgbClr val="0F2636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0F283F"/>
                </a:solidFill>
                <a:latin typeface="Arial MT"/>
                <a:cs typeface="Arial MT"/>
              </a:rPr>
              <a:t>Testing</a:t>
            </a:r>
            <a:r>
              <a:rPr sz="2600" spc="70" dirty="0">
                <a:solidFill>
                  <a:srgbClr val="0F283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Arial MT"/>
                <a:cs typeface="Arial MT"/>
              </a:rPr>
              <a:t>Passed</a:t>
            </a:r>
            <a:endParaRPr sz="2600">
              <a:latin typeface="Arial MT"/>
              <a:cs typeface="Arial MT"/>
            </a:endParaRPr>
          </a:p>
          <a:p>
            <a:pPr marL="17145" marR="5080" indent="-5080">
              <a:lnSpc>
                <a:spcPts val="2650"/>
              </a:lnSpc>
              <a:spcBef>
                <a:spcPts val="760"/>
              </a:spcBef>
            </a:pPr>
            <a:r>
              <a:rPr sz="2300" spc="-35" dirty="0">
                <a:latin typeface="Arial MT"/>
                <a:cs typeface="Arial MT"/>
              </a:rPr>
              <a:t>Unit,</a:t>
            </a:r>
            <a:r>
              <a:rPr sz="2300" spc="-125" dirty="0">
                <a:latin typeface="Arial MT"/>
                <a:cs typeface="Arial MT"/>
              </a:rPr>
              <a:t> </a:t>
            </a:r>
            <a:r>
              <a:rPr sz="2300" spc="-35" dirty="0">
                <a:latin typeface="Arial MT"/>
                <a:cs typeface="Arial MT"/>
              </a:rPr>
              <a:t>integration,</a:t>
            </a:r>
            <a:r>
              <a:rPr sz="2300" spc="-20" dirty="0">
                <a:latin typeface="Arial MT"/>
                <a:cs typeface="Arial MT"/>
              </a:rPr>
              <a:t> </a:t>
            </a:r>
            <a:r>
              <a:rPr sz="2300" spc="-70" dirty="0">
                <a:latin typeface="Arial MT"/>
                <a:cs typeface="Arial MT"/>
              </a:rPr>
              <a:t>and</a:t>
            </a:r>
            <a:r>
              <a:rPr sz="2300" spc="-90" dirty="0">
                <a:latin typeface="Arial MT"/>
                <a:cs typeface="Arial MT"/>
              </a:rPr>
              <a:t> </a:t>
            </a:r>
            <a:r>
              <a:rPr sz="2300" spc="-20" dirty="0">
                <a:latin typeface="Arial MT"/>
                <a:cs typeface="Arial MT"/>
              </a:rPr>
              <a:t>initial</a:t>
            </a:r>
            <a:r>
              <a:rPr sz="2300" spc="-11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system </a:t>
            </a:r>
            <a:r>
              <a:rPr sz="2300" spc="-20" dirty="0">
                <a:latin typeface="Arial MT"/>
                <a:cs typeface="Arial MT"/>
              </a:rPr>
              <a:t>testing</a:t>
            </a:r>
            <a:r>
              <a:rPr sz="2300" spc="-125" dirty="0">
                <a:latin typeface="Arial MT"/>
                <a:cs typeface="Arial MT"/>
              </a:rPr>
              <a:t> </a:t>
            </a:r>
            <a:r>
              <a:rPr sz="2300" spc="-35" dirty="0">
                <a:latin typeface="Arial MT"/>
                <a:cs typeface="Arial MT"/>
              </a:rPr>
              <a:t>completed</a:t>
            </a:r>
            <a:r>
              <a:rPr sz="230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successfully.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107384" y="9439980"/>
            <a:ext cx="123253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latin typeface="Arial MT"/>
                <a:cs typeface="Arial MT"/>
              </a:rPr>
              <a:t>G</a:t>
            </a:r>
            <a:r>
              <a:rPr sz="1300" spc="484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4516100" y="6019800"/>
            <a:ext cx="520700" cy="4953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08000" y="0"/>
            <a:ext cx="4267200" cy="44831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63800" y="8585200"/>
            <a:ext cx="1714500" cy="1168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29900" y="8877300"/>
            <a:ext cx="2794000" cy="876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183100" y="7607300"/>
            <a:ext cx="127000" cy="469900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6510000" y="7683500"/>
            <a:ext cx="660400" cy="914400"/>
            <a:chOff x="16510000" y="7683500"/>
            <a:chExt cx="660400" cy="914400"/>
          </a:xfrm>
        </p:grpSpPr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586200" y="7683500"/>
              <a:ext cx="279400" cy="1778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510000" y="7874000"/>
              <a:ext cx="660400" cy="723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 indent="-13335">
              <a:lnSpc>
                <a:spcPts val="5350"/>
              </a:lnSpc>
              <a:spcBef>
                <a:spcPts val="600"/>
              </a:spcBef>
            </a:pPr>
            <a:r>
              <a:rPr dirty="0"/>
              <a:t>User</a:t>
            </a:r>
            <a:r>
              <a:rPr spc="-60" dirty="0"/>
              <a:t> </a:t>
            </a:r>
            <a:r>
              <a:rPr dirty="0"/>
              <a:t>Feedback</a:t>
            </a:r>
            <a:r>
              <a:rPr spc="240" dirty="0"/>
              <a:t> </a:t>
            </a:r>
            <a:r>
              <a:rPr dirty="0">
                <a:solidFill>
                  <a:srgbClr val="161616"/>
                </a:solidFill>
              </a:rPr>
              <a:t>Confirms</a:t>
            </a:r>
            <a:r>
              <a:rPr spc="-20" dirty="0">
                <a:solidFill>
                  <a:srgbClr val="161616"/>
                </a:solidFill>
              </a:rPr>
              <a:t> </a:t>
            </a:r>
            <a:r>
              <a:rPr spc="-295" dirty="0">
                <a:solidFill>
                  <a:srgbClr val="282828"/>
                </a:solidFill>
              </a:rPr>
              <a:t>We</a:t>
            </a:r>
            <a:r>
              <a:rPr spc="-35" dirty="0">
                <a:solidFill>
                  <a:srgbClr val="282828"/>
                </a:solidFill>
              </a:rPr>
              <a:t> </a:t>
            </a:r>
            <a:r>
              <a:rPr spc="-10" dirty="0">
                <a:solidFill>
                  <a:srgbClr val="112638"/>
                </a:solidFill>
              </a:rPr>
              <a:t>Are</a:t>
            </a:r>
            <a:r>
              <a:rPr spc="-220" dirty="0">
                <a:solidFill>
                  <a:srgbClr val="112638"/>
                </a:solidFill>
              </a:rPr>
              <a:t> </a:t>
            </a:r>
            <a:r>
              <a:rPr spc="-10" dirty="0"/>
              <a:t>Delivering </a:t>
            </a:r>
            <a:r>
              <a:rPr spc="-295" dirty="0">
                <a:solidFill>
                  <a:srgbClr val="212121"/>
                </a:solidFill>
              </a:rPr>
              <a:t>a</a:t>
            </a:r>
            <a:r>
              <a:rPr spc="-40" dirty="0">
                <a:solidFill>
                  <a:srgbClr val="212121"/>
                </a:solidFill>
              </a:rPr>
              <a:t> </a:t>
            </a:r>
            <a:r>
              <a:rPr spc="-40" dirty="0">
                <a:solidFill>
                  <a:srgbClr val="1F1F1F"/>
                </a:solidFill>
              </a:rPr>
              <a:t>Valued</a:t>
            </a:r>
            <a:r>
              <a:rPr spc="75" dirty="0">
                <a:solidFill>
                  <a:srgbClr val="1F1F1F"/>
                </a:solidFill>
              </a:rPr>
              <a:t> </a:t>
            </a:r>
            <a:r>
              <a:rPr spc="-10" dirty="0">
                <a:solidFill>
                  <a:srgbClr val="1D1D1D"/>
                </a:solidFill>
              </a:rPr>
              <a:t>Solution</a:t>
            </a:r>
            <a:endParaRPr spc="-10" dirty="0">
              <a:solidFill>
                <a:srgbClr val="1D1D1D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60141" y="2783416"/>
            <a:ext cx="13426440" cy="533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8035925" algn="l"/>
              </a:tabLst>
            </a:pPr>
            <a:r>
              <a:rPr sz="3250" dirty="0">
                <a:solidFill>
                  <a:srgbClr val="1F1F1F"/>
                </a:solidFill>
                <a:latin typeface="Arial MT"/>
                <a:cs typeface="Arial MT"/>
              </a:rPr>
              <a:t>What</a:t>
            </a:r>
            <a:r>
              <a:rPr sz="3250" spc="90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250" spc="-20" dirty="0">
                <a:solidFill>
                  <a:srgbClr val="212121"/>
                </a:solidFill>
                <a:latin typeface="Arial MT"/>
                <a:cs typeface="Arial MT"/>
              </a:rPr>
              <a:t>We're</a:t>
            </a:r>
            <a:r>
              <a:rPr sz="3250" spc="8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1C1C1C"/>
                </a:solidFill>
                <a:latin typeface="Arial MT"/>
                <a:cs typeface="Arial MT"/>
              </a:rPr>
              <a:t>Getting</a:t>
            </a:r>
            <a:r>
              <a:rPr sz="3250" spc="-25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3250" spc="-10" dirty="0">
                <a:solidFill>
                  <a:srgbClr val="1A1A1A"/>
                </a:solidFill>
                <a:latin typeface="Arial MT"/>
                <a:cs typeface="Arial MT"/>
              </a:rPr>
              <a:t>Right</a:t>
            </a:r>
            <a:r>
              <a:rPr sz="3250" dirty="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sz="3300" dirty="0">
                <a:solidFill>
                  <a:srgbClr val="181818"/>
                </a:solidFill>
                <a:latin typeface="Arial MT"/>
                <a:cs typeface="Arial MT"/>
              </a:rPr>
              <a:t>Opportunities</a:t>
            </a:r>
            <a:r>
              <a:rPr sz="3300" spc="42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3300" dirty="0">
                <a:solidFill>
                  <a:srgbClr val="232323"/>
                </a:solidFill>
                <a:latin typeface="Arial MT"/>
                <a:cs typeface="Arial MT"/>
              </a:rPr>
              <a:t>for</a:t>
            </a:r>
            <a:r>
              <a:rPr sz="3300" spc="55" dirty="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sz="3300" spc="-35" dirty="0">
                <a:solidFill>
                  <a:srgbClr val="181818"/>
                </a:solidFill>
                <a:latin typeface="Arial MT"/>
                <a:cs typeface="Arial MT"/>
              </a:rPr>
              <a:t>Refinement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44700" y="3935941"/>
            <a:ext cx="5935345" cy="180340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7145" marR="5080" indent="8255">
              <a:lnSpc>
                <a:spcPct val="101000"/>
              </a:lnSpc>
              <a:spcBef>
                <a:spcPts val="70"/>
              </a:spcBef>
            </a:pPr>
            <a:r>
              <a:rPr sz="2700" spc="-254" dirty="0">
                <a:latin typeface="Arial MT"/>
                <a:cs typeface="Arial MT"/>
              </a:rPr>
              <a:t>A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notable</a:t>
            </a:r>
            <a:r>
              <a:rPr sz="2700" spc="-190" dirty="0">
                <a:latin typeface="Arial MT"/>
                <a:cs typeface="Arial MT"/>
              </a:rPr>
              <a:t> </a:t>
            </a:r>
            <a:r>
              <a:rPr sz="2700" spc="-20" dirty="0">
                <a:latin typeface="Arial MT"/>
                <a:cs typeface="Arial MT"/>
              </a:rPr>
              <a:t>improvement</a:t>
            </a:r>
            <a:r>
              <a:rPr sz="2700" spc="1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in</a:t>
            </a:r>
            <a:r>
              <a:rPr sz="2700" spc="-165" dirty="0">
                <a:latin typeface="Arial MT"/>
                <a:cs typeface="Arial MT"/>
              </a:rPr>
              <a:t> </a:t>
            </a:r>
            <a:r>
              <a:rPr sz="2700" spc="-20" dirty="0">
                <a:latin typeface="Arial MT"/>
                <a:cs typeface="Arial MT"/>
              </a:rPr>
              <a:t>performance. </a:t>
            </a:r>
            <a:r>
              <a:rPr sz="2700" spc="-70" dirty="0">
                <a:latin typeface="Arial MT"/>
                <a:cs typeface="Arial MT"/>
              </a:rPr>
              <a:t>Tasks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that</a:t>
            </a:r>
            <a:r>
              <a:rPr sz="2700" spc="-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used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to</a:t>
            </a:r>
            <a:r>
              <a:rPr sz="2700" spc="-13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take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minutes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-25" dirty="0">
                <a:latin typeface="Arial MT"/>
                <a:cs typeface="Arial MT"/>
              </a:rPr>
              <a:t>now </a:t>
            </a:r>
            <a:r>
              <a:rPr sz="2700" dirty="0">
                <a:latin typeface="Arial MT"/>
                <a:cs typeface="Arial MT"/>
              </a:rPr>
              <a:t>take</a:t>
            </a:r>
            <a:r>
              <a:rPr sz="2700" spc="-12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seconds.</a:t>
            </a:r>
            <a:endParaRPr sz="2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700" i="1" spc="-459" dirty="0">
                <a:latin typeface="Arial" panose="020B0604020202020204"/>
                <a:cs typeface="Arial" panose="020B0604020202020204"/>
              </a:rPr>
              <a:t>—</a:t>
            </a:r>
            <a:r>
              <a:rPr sz="2700" i="1" spc="-114" dirty="0">
                <a:latin typeface="Arial" panose="020B0604020202020204"/>
                <a:cs typeface="Arial" panose="020B0604020202020204"/>
              </a:rPr>
              <a:t> </a:t>
            </a:r>
            <a:r>
              <a:rPr sz="2700" i="1" spc="-210" dirty="0">
                <a:latin typeface="Arial" panose="020B0604020202020204"/>
                <a:cs typeface="Arial" panose="020B0604020202020204"/>
              </a:rPr>
              <a:t>Finance</a:t>
            </a:r>
            <a:r>
              <a:rPr sz="2700" i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700" i="1" spc="-180" dirty="0">
                <a:latin typeface="Arial" panose="020B0604020202020204"/>
                <a:cs typeface="Arial" panose="020B0604020202020204"/>
              </a:rPr>
              <a:t>Dept,</a:t>
            </a:r>
            <a:r>
              <a:rPr sz="2700" i="1" spc="-110" dirty="0">
                <a:latin typeface="Arial" panose="020B0604020202020204"/>
                <a:cs typeface="Arial" panose="020B0604020202020204"/>
              </a:rPr>
              <a:t> </a:t>
            </a:r>
            <a:r>
              <a:rPr sz="2700" i="1" spc="-385" dirty="0">
                <a:latin typeface="Arial" panose="020B0604020202020204"/>
                <a:cs typeface="Arial" panose="020B0604020202020204"/>
              </a:rPr>
              <a:t>UAT</a:t>
            </a:r>
            <a:r>
              <a:rPr sz="2700" i="1" spc="40" dirty="0">
                <a:latin typeface="Arial" panose="020B0604020202020204"/>
                <a:cs typeface="Arial" panose="020B0604020202020204"/>
              </a:rPr>
              <a:t> </a:t>
            </a:r>
            <a:r>
              <a:rPr sz="2700" spc="-55" dirty="0">
                <a:latin typeface="Arial MT"/>
                <a:cs typeface="Arial MT"/>
              </a:rPr>
              <a:t>Part/cipant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44650" y="6799791"/>
            <a:ext cx="5957570" cy="17887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4445">
              <a:lnSpc>
                <a:spcPct val="99000"/>
              </a:lnSpc>
              <a:spcBef>
                <a:spcPts val="125"/>
              </a:spcBef>
            </a:pPr>
            <a:r>
              <a:rPr sz="2700" spc="-35" dirty="0">
                <a:latin typeface="Arial MT"/>
                <a:cs typeface="Arial MT"/>
              </a:rPr>
              <a:t>The</a:t>
            </a:r>
            <a:r>
              <a:rPr sz="2700" spc="-16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new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workflows</a:t>
            </a:r>
            <a:r>
              <a:rPr sz="2700" spc="45" dirty="0">
                <a:latin typeface="Arial MT"/>
                <a:cs typeface="Arial MT"/>
              </a:rPr>
              <a:t> </a:t>
            </a:r>
            <a:r>
              <a:rPr sz="2700" spc="-40" dirty="0">
                <a:latin typeface="Arial MT"/>
                <a:cs typeface="Arial MT"/>
              </a:rPr>
              <a:t>are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much</a:t>
            </a:r>
            <a:r>
              <a:rPr sz="2700" spc="-1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simpler </a:t>
            </a:r>
            <a:r>
              <a:rPr sz="2750" spc="-35" dirty="0">
                <a:latin typeface="Arial MT"/>
                <a:cs typeface="Arial MT"/>
              </a:rPr>
              <a:t>and</a:t>
            </a:r>
            <a:r>
              <a:rPr sz="2750" spc="-170" dirty="0">
                <a:latin typeface="Arial MT"/>
                <a:cs typeface="Arial MT"/>
              </a:rPr>
              <a:t> </a:t>
            </a:r>
            <a:r>
              <a:rPr sz="2750" spc="-55" dirty="0">
                <a:latin typeface="Arial MT"/>
                <a:cs typeface="Arial MT"/>
              </a:rPr>
              <a:t>more</a:t>
            </a:r>
            <a:r>
              <a:rPr sz="2750" spc="-135" dirty="0">
                <a:latin typeface="Arial MT"/>
                <a:cs typeface="Arial MT"/>
              </a:rPr>
              <a:t> </a:t>
            </a:r>
            <a:r>
              <a:rPr sz="2750" dirty="0">
                <a:latin typeface="Arial MT"/>
                <a:cs typeface="Arial MT"/>
              </a:rPr>
              <a:t>intuitive.</a:t>
            </a:r>
            <a:r>
              <a:rPr sz="2750" spc="-190" dirty="0">
                <a:latin typeface="Arial MT"/>
                <a:cs typeface="Arial MT"/>
              </a:rPr>
              <a:t> </a:t>
            </a:r>
            <a:r>
              <a:rPr sz="2750" dirty="0">
                <a:latin typeface="Arial MT"/>
                <a:cs typeface="Arial MT"/>
              </a:rPr>
              <a:t>It's</a:t>
            </a:r>
            <a:r>
              <a:rPr sz="2750" spc="-175" dirty="0">
                <a:latin typeface="Arial MT"/>
                <a:cs typeface="Arial MT"/>
              </a:rPr>
              <a:t> </a:t>
            </a:r>
            <a:r>
              <a:rPr sz="2750" dirty="0">
                <a:latin typeface="Arial MT"/>
                <a:cs typeface="Arial MT"/>
              </a:rPr>
              <a:t>a</a:t>
            </a:r>
            <a:r>
              <a:rPr sz="2750" spc="-160" dirty="0">
                <a:latin typeface="Arial MT"/>
                <a:cs typeface="Arial MT"/>
              </a:rPr>
              <a:t> </a:t>
            </a:r>
            <a:r>
              <a:rPr sz="2750" spc="-10" dirty="0">
                <a:latin typeface="Arial MT"/>
                <a:cs typeface="Arial MT"/>
              </a:rPr>
              <a:t>significant</a:t>
            </a:r>
            <a:r>
              <a:rPr sz="2750" spc="95" dirty="0">
                <a:latin typeface="Arial MT"/>
                <a:cs typeface="Arial MT"/>
              </a:rPr>
              <a:t> </a:t>
            </a:r>
            <a:r>
              <a:rPr sz="2750" spc="-20" dirty="0">
                <a:latin typeface="Arial MT"/>
                <a:cs typeface="Arial MT"/>
              </a:rPr>
              <a:t>step </a:t>
            </a:r>
            <a:r>
              <a:rPr sz="2700" dirty="0">
                <a:latin typeface="Arial MT"/>
                <a:cs typeface="Arial MT"/>
              </a:rPr>
              <a:t>up</a:t>
            </a:r>
            <a:r>
              <a:rPr sz="2700" spc="4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from</a:t>
            </a:r>
            <a:r>
              <a:rPr sz="2700" spc="-1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the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old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system.</a:t>
            </a:r>
            <a:endParaRPr sz="2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2350" i="1" spc="-125" dirty="0">
                <a:latin typeface="Arial" panose="020B0604020202020204"/>
                <a:cs typeface="Arial" panose="020B0604020202020204"/>
              </a:rPr>
              <a:t>—</a:t>
            </a:r>
            <a:r>
              <a:rPr sz="2350" i="1" spc="-114" dirty="0">
                <a:latin typeface="Arial" panose="020B0604020202020204"/>
                <a:cs typeface="Arial" panose="020B0604020202020204"/>
              </a:rPr>
              <a:t> </a:t>
            </a:r>
            <a:r>
              <a:rPr sz="2350" i="1" dirty="0">
                <a:latin typeface="Arial" panose="020B0604020202020204"/>
                <a:cs typeface="Arial" panose="020B0604020202020204"/>
              </a:rPr>
              <a:t>Operations</a:t>
            </a:r>
            <a:r>
              <a:rPr sz="2350" i="1" spc="65" dirty="0">
                <a:latin typeface="Arial" panose="020B0604020202020204"/>
                <a:cs typeface="Arial" panose="020B0604020202020204"/>
              </a:rPr>
              <a:t> </a:t>
            </a:r>
            <a:r>
              <a:rPr sz="2350" i="1" spc="-45" dirty="0">
                <a:latin typeface="Arial" panose="020B0604020202020204"/>
                <a:cs typeface="Arial" panose="020B0604020202020204"/>
              </a:rPr>
              <a:t>Team</a:t>
            </a:r>
            <a:r>
              <a:rPr sz="2350" i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2350" i="1" spc="-20" dirty="0">
                <a:latin typeface="Arial" panose="020B0604020202020204"/>
                <a:cs typeface="Arial" panose="020B0604020202020204"/>
              </a:rPr>
              <a:t>Lead</a:t>
            </a:r>
            <a:endParaRPr sz="23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70317" y="3927122"/>
            <a:ext cx="6115685" cy="1805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" marR="5080" indent="-3810">
              <a:lnSpc>
                <a:spcPct val="101000"/>
              </a:lnSpc>
              <a:spcBef>
                <a:spcPts val="95"/>
              </a:spcBef>
            </a:pPr>
            <a:r>
              <a:rPr sz="2750" spc="-20" dirty="0">
                <a:latin typeface="Arial MT"/>
                <a:cs typeface="Arial MT"/>
              </a:rPr>
              <a:t>Minor</a:t>
            </a:r>
            <a:r>
              <a:rPr sz="2750" spc="-175" dirty="0">
                <a:latin typeface="Arial MT"/>
                <a:cs typeface="Arial MT"/>
              </a:rPr>
              <a:t> </a:t>
            </a:r>
            <a:r>
              <a:rPr sz="2750" spc="-100" dirty="0">
                <a:latin typeface="Arial MT"/>
                <a:cs typeface="Arial MT"/>
              </a:rPr>
              <a:t>UI</a:t>
            </a:r>
            <a:r>
              <a:rPr sz="2750" spc="-114" dirty="0">
                <a:latin typeface="Arial MT"/>
                <a:cs typeface="Arial MT"/>
              </a:rPr>
              <a:t> </a:t>
            </a:r>
            <a:r>
              <a:rPr sz="2750" spc="-40" dirty="0">
                <a:latin typeface="Arial MT"/>
                <a:cs typeface="Arial MT"/>
              </a:rPr>
              <a:t>improvements</a:t>
            </a:r>
            <a:r>
              <a:rPr sz="2750" spc="-105" dirty="0">
                <a:latin typeface="Arial MT"/>
                <a:cs typeface="Arial MT"/>
              </a:rPr>
              <a:t> </a:t>
            </a:r>
            <a:r>
              <a:rPr sz="2750" spc="-30" dirty="0">
                <a:latin typeface="Arial MT"/>
                <a:cs typeface="Arial MT"/>
              </a:rPr>
              <a:t>suggested</a:t>
            </a:r>
            <a:r>
              <a:rPr sz="2750" spc="25" dirty="0">
                <a:latin typeface="Arial MT"/>
                <a:cs typeface="Arial MT"/>
              </a:rPr>
              <a:t> </a:t>
            </a:r>
            <a:r>
              <a:rPr sz="2750" spc="-25" dirty="0">
                <a:latin typeface="Arial MT"/>
                <a:cs typeface="Arial MT"/>
              </a:rPr>
              <a:t>for </a:t>
            </a:r>
            <a:r>
              <a:rPr sz="2700" dirty="0">
                <a:latin typeface="Arial MT"/>
                <a:cs typeface="Arial MT"/>
              </a:rPr>
              <a:t>the</a:t>
            </a:r>
            <a:r>
              <a:rPr sz="2700" spc="-130" dirty="0">
                <a:latin typeface="Arial MT"/>
                <a:cs typeface="Arial MT"/>
              </a:rPr>
              <a:t> </a:t>
            </a:r>
            <a:r>
              <a:rPr sz="2700" spc="-25" dirty="0">
                <a:latin typeface="Arial MT"/>
                <a:cs typeface="Arial MT"/>
              </a:rPr>
              <a:t>main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-20" dirty="0">
                <a:latin typeface="Arial MT"/>
                <a:cs typeface="Arial MT"/>
              </a:rPr>
              <a:t>dashboard</a:t>
            </a:r>
            <a:r>
              <a:rPr sz="2700" spc="2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to</a:t>
            </a:r>
            <a:r>
              <a:rPr sz="2700" spc="-190" dirty="0">
                <a:latin typeface="Arial MT"/>
                <a:cs typeface="Arial MT"/>
              </a:rPr>
              <a:t> </a:t>
            </a:r>
            <a:r>
              <a:rPr sz="2700" spc="-35" dirty="0">
                <a:latin typeface="Arial MT"/>
                <a:cs typeface="Arial MT"/>
              </a:rPr>
              <a:t>make</a:t>
            </a:r>
            <a:r>
              <a:rPr sz="2700" spc="-13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key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metrics </a:t>
            </a:r>
            <a:r>
              <a:rPr sz="2700" dirty="0">
                <a:latin typeface="Arial MT"/>
                <a:cs typeface="Arial MT"/>
              </a:rPr>
              <a:t>more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visible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at</a:t>
            </a:r>
            <a:r>
              <a:rPr sz="2700" spc="-9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</a:t>
            </a:r>
            <a:r>
              <a:rPr sz="2700" spc="-17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glance.</a:t>
            </a:r>
            <a:endParaRPr sz="2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1260"/>
              </a:spcBef>
            </a:pPr>
            <a:r>
              <a:rPr sz="2400" i="1" spc="-150" dirty="0">
                <a:latin typeface="Arial" panose="020B0604020202020204"/>
                <a:cs typeface="Arial" panose="020B0604020202020204"/>
              </a:rPr>
              <a:t>—</a:t>
            </a:r>
            <a:r>
              <a:rPr sz="2400" i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145" dirty="0">
                <a:latin typeface="Arial" panose="020B0604020202020204"/>
                <a:cs typeface="Arial" panose="020B0604020202020204"/>
              </a:rPr>
              <a:t>UAT</a:t>
            </a:r>
            <a:r>
              <a:rPr sz="2400" i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35" dirty="0">
                <a:latin typeface="Arial" panose="020B0604020202020204"/>
                <a:cs typeface="Arial" panose="020B0604020202020204"/>
              </a:rPr>
              <a:t>Feedback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10" dirty="0">
                <a:latin typeface="Arial" panose="020B0604020202020204"/>
                <a:cs typeface="Arial" panose="020B0604020202020204"/>
              </a:rPr>
              <a:t>Session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69461" y="6799791"/>
            <a:ext cx="5757545" cy="17900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510" marR="5080" indent="-4445">
              <a:lnSpc>
                <a:spcPct val="100000"/>
              </a:lnSpc>
              <a:spcBef>
                <a:spcPts val="95"/>
              </a:spcBef>
            </a:pPr>
            <a:r>
              <a:rPr sz="2700" spc="-40" dirty="0">
                <a:latin typeface="Arial MT"/>
                <a:cs typeface="Arial MT"/>
              </a:rPr>
              <a:t>Requests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for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additional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reporting </a:t>
            </a:r>
            <a:r>
              <a:rPr sz="2700" dirty="0">
                <a:latin typeface="Arial MT"/>
                <a:cs typeface="Arial MT"/>
              </a:rPr>
              <a:t>features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to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be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considered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post-launch </a:t>
            </a:r>
            <a:r>
              <a:rPr sz="2700" spc="-20" dirty="0">
                <a:latin typeface="Arial MT"/>
                <a:cs typeface="Arial MT"/>
              </a:rPr>
              <a:t>have</a:t>
            </a:r>
            <a:r>
              <a:rPr sz="2700" spc="-15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been</a:t>
            </a:r>
            <a:r>
              <a:rPr sz="2700" spc="-19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logged.</a:t>
            </a:r>
            <a:endParaRPr sz="27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1260"/>
              </a:spcBef>
            </a:pPr>
            <a:r>
              <a:rPr sz="2400" i="1" spc="-55" dirty="0">
                <a:latin typeface="Arial" panose="020B0604020202020204"/>
                <a:cs typeface="Arial" panose="020B0604020202020204"/>
              </a:rPr>
              <a:t>—</a:t>
            </a:r>
            <a:r>
              <a:rPr sz="2400" i="1" spc="-200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Steering</a:t>
            </a:r>
            <a:r>
              <a:rPr sz="2400" i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10" dirty="0">
                <a:latin typeface="Arial MT"/>
                <a:cs typeface="Arial MT"/>
              </a:rPr>
              <a:t>Committee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Review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108428" y="9422341"/>
            <a:ext cx="51752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9400" algn="l"/>
              </a:tabLst>
            </a:pPr>
            <a:r>
              <a:rPr sz="1450" spc="-50" dirty="0">
                <a:solidFill>
                  <a:srgbClr val="A08072"/>
                </a:solidFill>
                <a:latin typeface="Arial MT"/>
                <a:cs typeface="Arial MT"/>
              </a:rPr>
              <a:t>I</a:t>
            </a:r>
            <a:r>
              <a:rPr sz="1450" dirty="0">
                <a:solidFill>
                  <a:srgbClr val="A08072"/>
                </a:solidFill>
                <a:latin typeface="Arial MT"/>
                <a:cs typeface="Arial MT"/>
              </a:rPr>
              <a:t>	</a:t>
            </a:r>
            <a:r>
              <a:rPr sz="1450" spc="-25" dirty="0">
                <a:solidFill>
                  <a:srgbClr val="A88575"/>
                </a:solidFill>
                <a:latin typeface="Arial MT"/>
                <a:cs typeface="Arial MT"/>
              </a:rPr>
              <a:t>.—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106444" y="9422341"/>
            <a:ext cx="122872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dirty="0">
                <a:latin typeface="Arial MT"/>
                <a:cs typeface="Arial MT"/>
              </a:rPr>
              <a:t>G</a:t>
            </a:r>
            <a:r>
              <a:rPr sz="1450" spc="320" dirty="0">
                <a:latin typeface="Arial MT"/>
                <a:cs typeface="Arial MT"/>
              </a:rPr>
              <a:t> </a:t>
            </a:r>
            <a:r>
              <a:rPr sz="1450" spc="-65" dirty="0">
                <a:latin typeface="Arial MT"/>
                <a:cs typeface="Arial MT"/>
              </a:rPr>
              <a:t>NotebookLM</a:t>
            </a:r>
            <a:endParaRPr sz="14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686300" y="7823200"/>
            <a:ext cx="558800" cy="5461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39500" y="7086600"/>
            <a:ext cx="2654300" cy="26670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73200" y="7594600"/>
            <a:ext cx="3175000" cy="2159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86300" y="6134100"/>
            <a:ext cx="558800" cy="431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09200" y="6057900"/>
            <a:ext cx="571500" cy="5715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621000" y="5994400"/>
            <a:ext cx="571500" cy="7493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99000" y="4343400"/>
            <a:ext cx="533400" cy="5334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91200" y="4495800"/>
            <a:ext cx="444500" cy="2159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172700" y="4318000"/>
            <a:ext cx="444500" cy="5715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252200" y="4495800"/>
            <a:ext cx="419100" cy="2032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912600" y="0"/>
            <a:ext cx="5562600" cy="4876800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977900" y="3528483"/>
            <a:ext cx="4589145" cy="0"/>
          </a:xfrm>
          <a:custGeom>
            <a:avLst/>
            <a:gdLst/>
            <a:ahLst/>
            <a:cxnLst/>
            <a:rect l="l" t="t" r="r" b="b"/>
            <a:pathLst>
              <a:path w="4589145">
                <a:moveTo>
                  <a:pt x="0" y="0"/>
                </a:moveTo>
                <a:lnTo>
                  <a:pt x="4588933" y="0"/>
                </a:lnTo>
              </a:path>
            </a:pathLst>
          </a:custGeom>
          <a:ln w="29633">
            <a:solidFill>
              <a:srgbClr val="1323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489700" y="3528483"/>
            <a:ext cx="4512945" cy="0"/>
          </a:xfrm>
          <a:custGeom>
            <a:avLst/>
            <a:gdLst/>
            <a:ahLst/>
            <a:cxnLst/>
            <a:rect l="l" t="t" r="r" b="b"/>
            <a:pathLst>
              <a:path w="4512945">
                <a:moveTo>
                  <a:pt x="0" y="0"/>
                </a:moveTo>
                <a:lnTo>
                  <a:pt x="4512733" y="0"/>
                </a:lnTo>
              </a:path>
            </a:pathLst>
          </a:custGeom>
          <a:ln w="29633">
            <a:solidFill>
              <a:srgbClr val="937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958196" y="733072"/>
            <a:ext cx="10404475" cy="150939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20320" marR="5080" indent="-8255">
              <a:lnSpc>
                <a:spcPts val="5350"/>
              </a:lnSpc>
              <a:spcBef>
                <a:spcPts val="1095"/>
              </a:spcBef>
            </a:pPr>
            <a:r>
              <a:rPr sz="5250" spc="-380" dirty="0">
                <a:solidFill>
                  <a:srgbClr val="181818"/>
                </a:solidFill>
              </a:rPr>
              <a:t>Our</a:t>
            </a:r>
            <a:r>
              <a:rPr sz="5250" spc="5" dirty="0">
                <a:solidFill>
                  <a:srgbClr val="181818"/>
                </a:solidFill>
              </a:rPr>
              <a:t> </a:t>
            </a:r>
            <a:r>
              <a:rPr sz="5250" spc="-100" dirty="0">
                <a:solidFill>
                  <a:srgbClr val="151515"/>
                </a:solidFill>
              </a:rPr>
              <a:t>Current</a:t>
            </a:r>
            <a:r>
              <a:rPr sz="5250" spc="-165" dirty="0">
                <a:solidFill>
                  <a:srgbClr val="151515"/>
                </a:solidFill>
              </a:rPr>
              <a:t> </a:t>
            </a:r>
            <a:r>
              <a:rPr sz="5250" spc="-260" dirty="0">
                <a:solidFill>
                  <a:srgbClr val="151515"/>
                </a:solidFill>
              </a:rPr>
              <a:t>Focus</a:t>
            </a:r>
            <a:r>
              <a:rPr sz="5250" spc="-105" dirty="0">
                <a:solidFill>
                  <a:srgbClr val="151515"/>
                </a:solidFill>
              </a:rPr>
              <a:t> </a:t>
            </a:r>
            <a:r>
              <a:rPr sz="5250" dirty="0">
                <a:solidFill>
                  <a:srgbClr val="161616"/>
                </a:solidFill>
              </a:rPr>
              <a:t>is</a:t>
            </a:r>
            <a:r>
              <a:rPr sz="5250" spc="-210" dirty="0">
                <a:solidFill>
                  <a:srgbClr val="161616"/>
                </a:solidFill>
              </a:rPr>
              <a:t> </a:t>
            </a:r>
            <a:r>
              <a:rPr sz="5250" spc="-229" dirty="0">
                <a:solidFill>
                  <a:srgbClr val="181818"/>
                </a:solidFill>
              </a:rPr>
              <a:t>on</a:t>
            </a:r>
            <a:r>
              <a:rPr sz="5250" spc="-135" dirty="0">
                <a:solidFill>
                  <a:srgbClr val="181818"/>
                </a:solidFill>
              </a:rPr>
              <a:t> </a:t>
            </a:r>
            <a:r>
              <a:rPr sz="5250" spc="-160" dirty="0">
                <a:solidFill>
                  <a:srgbClr val="151515"/>
                </a:solidFill>
              </a:rPr>
              <a:t>Final</a:t>
            </a:r>
            <a:r>
              <a:rPr sz="5250" spc="-30" dirty="0">
                <a:solidFill>
                  <a:srgbClr val="151515"/>
                </a:solidFill>
              </a:rPr>
              <a:t> </a:t>
            </a:r>
            <a:r>
              <a:rPr sz="5250" spc="-140" dirty="0">
                <a:solidFill>
                  <a:srgbClr val="131313"/>
                </a:solidFill>
              </a:rPr>
              <a:t>Testing </a:t>
            </a:r>
            <a:r>
              <a:rPr sz="5250" spc="-160" dirty="0">
                <a:solidFill>
                  <a:srgbClr val="1C1C1C"/>
                </a:solidFill>
              </a:rPr>
              <a:t>and</a:t>
            </a:r>
            <a:r>
              <a:rPr sz="5250" spc="-210" dirty="0">
                <a:solidFill>
                  <a:srgbClr val="1C1C1C"/>
                </a:solidFill>
              </a:rPr>
              <a:t> </a:t>
            </a:r>
            <a:r>
              <a:rPr sz="5250" spc="-190" dirty="0">
                <a:solidFill>
                  <a:srgbClr val="181818"/>
                </a:solidFill>
              </a:rPr>
              <a:t>Launch</a:t>
            </a:r>
            <a:r>
              <a:rPr sz="5250" spc="-155" dirty="0">
                <a:solidFill>
                  <a:srgbClr val="181818"/>
                </a:solidFill>
              </a:rPr>
              <a:t> </a:t>
            </a:r>
            <a:r>
              <a:rPr sz="5250" spc="-80" dirty="0">
                <a:solidFill>
                  <a:srgbClr val="181818"/>
                </a:solidFill>
              </a:rPr>
              <a:t>Preparation</a:t>
            </a:r>
            <a:endParaRPr sz="5250"/>
          </a:p>
        </p:txBody>
      </p:sp>
      <p:sp>
        <p:nvSpPr>
          <p:cNvPr id="16" name="object 16"/>
          <p:cNvSpPr txBox="1"/>
          <p:nvPr/>
        </p:nvSpPr>
        <p:spPr>
          <a:xfrm>
            <a:off x="949472" y="2765777"/>
            <a:ext cx="2100580" cy="554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spc="-65" dirty="0">
                <a:solidFill>
                  <a:srgbClr val="1A1A1A"/>
                </a:solidFill>
                <a:latin typeface="Arial MT"/>
                <a:cs typeface="Arial MT"/>
              </a:rPr>
              <a:t>In</a:t>
            </a:r>
            <a:r>
              <a:rPr sz="3450" spc="-175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3450" spc="-125" dirty="0">
                <a:solidFill>
                  <a:srgbClr val="131313"/>
                </a:solidFill>
                <a:latin typeface="Arial MT"/>
                <a:cs typeface="Arial MT"/>
              </a:rPr>
              <a:t>Progress</a:t>
            </a:r>
            <a:endParaRPr sz="345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78981" y="4144433"/>
            <a:ext cx="2520315" cy="876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0320" marR="5080" indent="-8255">
              <a:lnSpc>
                <a:spcPts val="3200"/>
              </a:lnSpc>
              <a:spcBef>
                <a:spcPts val="455"/>
              </a:spcBef>
            </a:pPr>
            <a:r>
              <a:rPr sz="2900" spc="-185" dirty="0">
                <a:latin typeface="Arial MT"/>
                <a:cs typeface="Arial MT"/>
              </a:rPr>
              <a:t>User</a:t>
            </a:r>
            <a:r>
              <a:rPr sz="2900" spc="10" dirty="0">
                <a:latin typeface="Arial MT"/>
                <a:cs typeface="Arial MT"/>
              </a:rPr>
              <a:t> </a:t>
            </a:r>
            <a:r>
              <a:rPr sz="2900" spc="-180" dirty="0">
                <a:latin typeface="Arial MT"/>
                <a:cs typeface="Arial MT"/>
              </a:rPr>
              <a:t>Acceptance </a:t>
            </a:r>
            <a:r>
              <a:rPr sz="2900" spc="-170" dirty="0">
                <a:latin typeface="Arial MT"/>
                <a:cs typeface="Arial MT"/>
              </a:rPr>
              <a:t>Testing</a:t>
            </a:r>
            <a:r>
              <a:rPr sz="2900" spc="-15" dirty="0">
                <a:latin typeface="Arial MT"/>
                <a:cs typeface="Arial MT"/>
              </a:rPr>
              <a:t> </a:t>
            </a:r>
            <a:r>
              <a:rPr sz="2900" spc="-340" dirty="0">
                <a:latin typeface="Arial MT"/>
                <a:cs typeface="Arial MT"/>
              </a:rPr>
              <a:t>(UAT)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79519" y="5871633"/>
            <a:ext cx="3199130" cy="876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5875" marR="5080" indent="-3810">
              <a:lnSpc>
                <a:spcPts val="3200"/>
              </a:lnSpc>
              <a:spcBef>
                <a:spcPts val="455"/>
              </a:spcBef>
            </a:pPr>
            <a:r>
              <a:rPr sz="2900" spc="-114" dirty="0">
                <a:latin typeface="Arial MT"/>
                <a:cs typeface="Arial MT"/>
              </a:rPr>
              <a:t>Performance </a:t>
            </a:r>
            <a:r>
              <a:rPr sz="2900" spc="-130" dirty="0">
                <a:latin typeface="Arial MT"/>
                <a:cs typeface="Arial MT"/>
              </a:rPr>
              <a:t>optimisation</a:t>
            </a:r>
            <a:r>
              <a:rPr sz="2900" spc="35" dirty="0">
                <a:latin typeface="Arial MT"/>
                <a:cs typeface="Arial MT"/>
              </a:rPr>
              <a:t> </a:t>
            </a:r>
            <a:r>
              <a:rPr sz="2900" spc="-105" dirty="0">
                <a:latin typeface="Arial MT"/>
                <a:cs typeface="Arial MT"/>
              </a:rPr>
              <a:t>activities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82259" y="7648222"/>
            <a:ext cx="2008505" cy="848994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5240" marR="5080" indent="-3175">
              <a:lnSpc>
                <a:spcPts val="3150"/>
              </a:lnSpc>
              <a:spcBef>
                <a:spcPts val="355"/>
              </a:spcBef>
            </a:pPr>
            <a:r>
              <a:rPr sz="2750" spc="-155" dirty="0">
                <a:latin typeface="Arial MT"/>
                <a:cs typeface="Arial MT"/>
              </a:rPr>
              <a:t>Bug</a:t>
            </a:r>
            <a:r>
              <a:rPr sz="2750" spc="-40" dirty="0">
                <a:latin typeface="Arial MT"/>
                <a:cs typeface="Arial MT"/>
              </a:rPr>
              <a:t> </a:t>
            </a:r>
            <a:r>
              <a:rPr sz="2750" spc="-30" dirty="0">
                <a:latin typeface="Arial MT"/>
                <a:cs typeface="Arial MT"/>
              </a:rPr>
              <a:t>fixes</a:t>
            </a:r>
            <a:r>
              <a:rPr sz="2750" spc="-125" dirty="0">
                <a:latin typeface="Arial MT"/>
                <a:cs typeface="Arial MT"/>
              </a:rPr>
              <a:t> </a:t>
            </a:r>
            <a:r>
              <a:rPr sz="2750" spc="-100" dirty="0">
                <a:latin typeface="Arial MT"/>
                <a:cs typeface="Arial MT"/>
              </a:rPr>
              <a:t>and </a:t>
            </a:r>
            <a:r>
              <a:rPr sz="2750" spc="-10" dirty="0">
                <a:latin typeface="Arial MT"/>
                <a:cs typeface="Arial MT"/>
              </a:rPr>
              <a:t>refinements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56422" y="2783416"/>
            <a:ext cx="1504950" cy="533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300" dirty="0">
                <a:solidFill>
                  <a:srgbClr val="9A705D"/>
                </a:solidFill>
                <a:latin typeface="Arial MT"/>
                <a:cs typeface="Arial MT"/>
              </a:rPr>
              <a:t>Up</a:t>
            </a:r>
            <a:r>
              <a:rPr sz="3300" spc="-175" dirty="0">
                <a:solidFill>
                  <a:srgbClr val="9A705D"/>
                </a:solidFill>
                <a:latin typeface="Arial MT"/>
                <a:cs typeface="Arial MT"/>
              </a:rPr>
              <a:t> </a:t>
            </a:r>
            <a:r>
              <a:rPr sz="3300" spc="-20" dirty="0">
                <a:solidFill>
                  <a:srgbClr val="A36B56"/>
                </a:solidFill>
                <a:latin typeface="Arial MT"/>
                <a:cs typeface="Arial MT"/>
              </a:rPr>
              <a:t>Next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75367" y="4126794"/>
            <a:ext cx="2193925" cy="894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505"/>
              </a:lnSpc>
              <a:spcBef>
                <a:spcPts val="105"/>
              </a:spcBef>
            </a:pPr>
            <a:r>
              <a:rPr sz="3050" spc="-254" dirty="0">
                <a:latin typeface="Arial MT"/>
                <a:cs typeface="Arial MT"/>
              </a:rPr>
              <a:t>Finalise</a:t>
            </a:r>
            <a:r>
              <a:rPr sz="3050" spc="80" dirty="0">
                <a:latin typeface="Arial MT"/>
                <a:cs typeface="Arial MT"/>
              </a:rPr>
              <a:t> </a:t>
            </a:r>
            <a:r>
              <a:rPr sz="3050" spc="-305" dirty="0">
                <a:latin typeface="Arial MT"/>
                <a:cs typeface="Arial MT"/>
              </a:rPr>
              <a:t>user</a:t>
            </a:r>
            <a:endParaRPr sz="3050">
              <a:latin typeface="Arial MT"/>
              <a:cs typeface="Arial MT"/>
            </a:endParaRPr>
          </a:p>
          <a:p>
            <a:pPr marL="19050">
              <a:lnSpc>
                <a:spcPts val="3325"/>
              </a:lnSpc>
            </a:pPr>
            <a:r>
              <a:rPr sz="2900" spc="-155" dirty="0">
                <a:latin typeface="Arial MT"/>
                <a:cs typeface="Arial MT"/>
              </a:rPr>
              <a:t>documentation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75288" y="5871633"/>
            <a:ext cx="2614930" cy="876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 indent="3175">
              <a:lnSpc>
                <a:spcPts val="3200"/>
              </a:lnSpc>
              <a:spcBef>
                <a:spcPts val="455"/>
              </a:spcBef>
            </a:pPr>
            <a:r>
              <a:rPr sz="2900" spc="-204" dirty="0">
                <a:latin typeface="Arial MT"/>
                <a:cs typeface="Arial MT"/>
              </a:rPr>
              <a:t>Develop</a:t>
            </a:r>
            <a:r>
              <a:rPr sz="2900" spc="45" dirty="0">
                <a:latin typeface="Arial MT"/>
                <a:cs typeface="Arial MT"/>
              </a:rPr>
              <a:t> </a:t>
            </a:r>
            <a:r>
              <a:rPr sz="2900" spc="-165" dirty="0">
                <a:latin typeface="Arial MT"/>
                <a:cs typeface="Arial MT"/>
              </a:rPr>
              <a:t>end-</a:t>
            </a:r>
            <a:r>
              <a:rPr sz="2900" spc="-135" dirty="0">
                <a:latin typeface="Arial MT"/>
                <a:cs typeface="Arial MT"/>
              </a:rPr>
              <a:t>user </a:t>
            </a:r>
            <a:r>
              <a:rPr sz="2900" spc="-110" dirty="0">
                <a:latin typeface="Arial MT"/>
                <a:cs typeface="Arial MT"/>
              </a:rPr>
              <a:t>training</a:t>
            </a:r>
            <a:r>
              <a:rPr sz="2900" spc="-65" dirty="0">
                <a:latin typeface="Arial MT"/>
                <a:cs typeface="Arial MT"/>
              </a:rPr>
              <a:t> </a:t>
            </a:r>
            <a:r>
              <a:rPr sz="2900" spc="-95" dirty="0">
                <a:latin typeface="Arial MT"/>
                <a:cs typeface="Arial MT"/>
              </a:rPr>
              <a:t>materials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902678" y="2783416"/>
            <a:ext cx="1670050" cy="533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300" spc="-175" dirty="0">
                <a:solidFill>
                  <a:srgbClr val="232323"/>
                </a:solidFill>
                <a:latin typeface="Arial MT"/>
                <a:cs typeface="Arial MT"/>
              </a:rPr>
              <a:t>To</a:t>
            </a:r>
            <a:r>
              <a:rPr sz="3300" spc="-50" dirty="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sz="3300" spc="-50" dirty="0">
                <a:solidFill>
                  <a:srgbClr val="212121"/>
                </a:solidFill>
                <a:latin typeface="Arial MT"/>
                <a:cs typeface="Arial MT"/>
              </a:rPr>
              <a:t>Come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214374" y="4356452"/>
            <a:ext cx="1841500" cy="459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spc="-350" dirty="0">
                <a:latin typeface="Arial MT"/>
                <a:cs typeface="Arial MT"/>
              </a:rPr>
              <a:t>UAT</a:t>
            </a:r>
            <a:r>
              <a:rPr sz="2850" spc="75" dirty="0">
                <a:latin typeface="Arial MT"/>
                <a:cs typeface="Arial MT"/>
              </a:rPr>
              <a:t> </a:t>
            </a:r>
            <a:r>
              <a:rPr sz="2850" spc="-100" dirty="0">
                <a:latin typeface="Arial MT"/>
                <a:cs typeface="Arial MT"/>
              </a:rPr>
              <a:t>sign-</a:t>
            </a:r>
            <a:r>
              <a:rPr sz="2850" spc="-25" dirty="0">
                <a:latin typeface="Arial MT"/>
                <a:cs typeface="Arial MT"/>
              </a:rPr>
              <a:t>off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224879" y="5845175"/>
            <a:ext cx="3061335" cy="90805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6510" marR="5080" indent="-4445">
              <a:lnSpc>
                <a:spcPts val="3200"/>
              </a:lnSpc>
              <a:spcBef>
                <a:spcPts val="665"/>
              </a:spcBef>
            </a:pPr>
            <a:r>
              <a:rPr sz="3100" spc="-285" dirty="0">
                <a:latin typeface="Arial MT"/>
                <a:cs typeface="Arial MT"/>
              </a:rPr>
              <a:t>Production </a:t>
            </a:r>
            <a:r>
              <a:rPr sz="3100" spc="-295" dirty="0">
                <a:latin typeface="Arial MT"/>
                <a:cs typeface="Arial MT"/>
              </a:rPr>
              <a:t>deployment</a:t>
            </a:r>
            <a:r>
              <a:rPr sz="3100" spc="225" dirty="0">
                <a:latin typeface="Arial MT"/>
                <a:cs typeface="Arial MT"/>
              </a:rPr>
              <a:t> </a:t>
            </a:r>
            <a:r>
              <a:rPr sz="3100" spc="-295" dirty="0">
                <a:latin typeface="Arial MT"/>
                <a:cs typeface="Arial MT"/>
              </a:rPr>
              <a:t>planning</a:t>
            </a:r>
            <a:endParaRPr sz="3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4643100" y="7150100"/>
            <a:ext cx="2413000" cy="1549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4400" y="2578100"/>
            <a:ext cx="13716000" cy="927100"/>
          </a:xfrm>
          <a:prstGeom prst="rect">
            <a:avLst/>
          </a:prstGeom>
          <a:solidFill>
            <a:srgbClr val="1F2F3B"/>
          </a:solidFill>
        </p:spPr>
        <p:txBody>
          <a:bodyPr vert="horz" wrap="square" lIns="0" tIns="247650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950"/>
              </a:spcBef>
              <a:tabLst>
                <a:tab pos="7150100" algn="l"/>
              </a:tabLst>
            </a:pPr>
            <a:r>
              <a:rPr sz="2500" spc="60" dirty="0">
                <a:solidFill>
                  <a:srgbClr val="FFFFFF"/>
                </a:solidFill>
                <a:latin typeface="Arial MT"/>
                <a:cs typeface="Arial MT"/>
              </a:rPr>
              <a:t>Risk</a:t>
            </a:r>
            <a:r>
              <a:rPr sz="2500" spc="2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FFFFFF"/>
                </a:solidFill>
                <a:latin typeface="Arial MT"/>
                <a:cs typeface="Arial MT"/>
              </a:rPr>
              <a:t>/</a:t>
            </a:r>
            <a:r>
              <a:rPr sz="2500" spc="1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500" spc="110" dirty="0">
                <a:solidFill>
                  <a:srgbClr val="FFFFFF"/>
                </a:solidFill>
                <a:latin typeface="Arial MT"/>
                <a:cs typeface="Arial MT"/>
              </a:rPr>
              <a:t>Challenge</a:t>
            </a:r>
            <a:r>
              <a:rPr sz="25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2550" spc="125" dirty="0">
                <a:solidFill>
                  <a:srgbClr val="FFFFFF"/>
                </a:solidFill>
                <a:latin typeface="Arial MT"/>
                <a:cs typeface="Arial MT"/>
              </a:rPr>
              <a:t>Proactive</a:t>
            </a:r>
            <a:r>
              <a:rPr sz="2550" spc="1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550" spc="155" dirty="0">
                <a:solidFill>
                  <a:srgbClr val="FFFFFF"/>
                </a:solidFill>
                <a:latin typeface="Arial MT"/>
                <a:cs typeface="Arial MT"/>
              </a:rPr>
              <a:t>Mitigation</a:t>
            </a:r>
            <a:r>
              <a:rPr sz="2550" spc="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550" spc="50" dirty="0">
                <a:solidFill>
                  <a:srgbClr val="FFFFFF"/>
                </a:solidFill>
                <a:latin typeface="Arial MT"/>
                <a:cs typeface="Arial MT"/>
              </a:rPr>
              <a:t>Plan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93272" y="641702"/>
            <a:ext cx="10152380" cy="154559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 marR="5080" indent="12700">
              <a:lnSpc>
                <a:spcPts val="5550"/>
              </a:lnSpc>
              <a:spcBef>
                <a:spcPts val="1005"/>
              </a:spcBef>
            </a:pPr>
            <a:r>
              <a:rPr sz="5350" spc="-285" dirty="0">
                <a:solidFill>
                  <a:srgbClr val="13314F"/>
                </a:solidFill>
              </a:rPr>
              <a:t>We</a:t>
            </a:r>
            <a:r>
              <a:rPr sz="5350" spc="-90" dirty="0">
                <a:solidFill>
                  <a:srgbClr val="13314F"/>
                </a:solidFill>
              </a:rPr>
              <a:t> </a:t>
            </a:r>
            <a:r>
              <a:rPr sz="5350" spc="-85" dirty="0">
                <a:solidFill>
                  <a:srgbClr val="1A344F"/>
                </a:solidFill>
              </a:rPr>
              <a:t>Are</a:t>
            </a:r>
            <a:r>
              <a:rPr sz="5350" spc="-285" dirty="0">
                <a:solidFill>
                  <a:srgbClr val="1A344F"/>
                </a:solidFill>
              </a:rPr>
              <a:t> </a:t>
            </a:r>
            <a:r>
              <a:rPr sz="5350" dirty="0">
                <a:solidFill>
                  <a:srgbClr val="1A3852"/>
                </a:solidFill>
              </a:rPr>
              <a:t>Proactively</a:t>
            </a:r>
            <a:r>
              <a:rPr sz="5350" spc="-254" dirty="0">
                <a:solidFill>
                  <a:srgbClr val="1A3852"/>
                </a:solidFill>
              </a:rPr>
              <a:t> </a:t>
            </a:r>
            <a:r>
              <a:rPr sz="5350" spc="-10" dirty="0">
                <a:solidFill>
                  <a:srgbClr val="183654"/>
                </a:solidFill>
              </a:rPr>
              <a:t>Managing</a:t>
            </a:r>
            <a:r>
              <a:rPr sz="5350" spc="-135" dirty="0">
                <a:solidFill>
                  <a:srgbClr val="183654"/>
                </a:solidFill>
              </a:rPr>
              <a:t> </a:t>
            </a:r>
            <a:r>
              <a:rPr sz="5350" spc="-25" dirty="0">
                <a:solidFill>
                  <a:srgbClr val="16314D"/>
                </a:solidFill>
              </a:rPr>
              <a:t>Key </a:t>
            </a:r>
            <a:r>
              <a:rPr sz="5350" spc="-25" dirty="0">
                <a:solidFill>
                  <a:srgbClr val="162F49"/>
                </a:solidFill>
              </a:rPr>
              <a:t>Challenges</a:t>
            </a:r>
            <a:r>
              <a:rPr sz="5350" spc="-254" dirty="0">
                <a:solidFill>
                  <a:srgbClr val="162F49"/>
                </a:solidFill>
              </a:rPr>
              <a:t> </a:t>
            </a:r>
            <a:r>
              <a:rPr sz="5350" dirty="0">
                <a:solidFill>
                  <a:srgbClr val="183652"/>
                </a:solidFill>
              </a:rPr>
              <a:t>and</a:t>
            </a:r>
            <a:r>
              <a:rPr sz="5350" spc="-370" dirty="0">
                <a:solidFill>
                  <a:srgbClr val="183652"/>
                </a:solidFill>
              </a:rPr>
              <a:t> </a:t>
            </a:r>
            <a:r>
              <a:rPr sz="5350" spc="-10" dirty="0">
                <a:solidFill>
                  <a:srgbClr val="1A3452"/>
                </a:solidFill>
              </a:rPr>
              <a:t>Risks</a:t>
            </a:r>
            <a:endParaRPr sz="5350"/>
          </a:p>
        </p:txBody>
      </p:sp>
      <p:sp>
        <p:nvSpPr>
          <p:cNvPr id="5" name="object 5"/>
          <p:cNvSpPr txBox="1"/>
          <p:nvPr/>
        </p:nvSpPr>
        <p:spPr>
          <a:xfrm>
            <a:off x="1177160" y="3953933"/>
            <a:ext cx="5775960" cy="876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2225" marR="5080" indent="-10160">
              <a:lnSpc>
                <a:spcPts val="3200"/>
              </a:lnSpc>
              <a:spcBef>
                <a:spcPts val="455"/>
              </a:spcBef>
            </a:pPr>
            <a:r>
              <a:rPr sz="2900" spc="-114" dirty="0">
                <a:latin typeface="Arial MT"/>
                <a:cs typeface="Arial MT"/>
              </a:rPr>
              <a:t>Schedule</a:t>
            </a:r>
            <a:r>
              <a:rPr sz="2900" spc="-50" dirty="0">
                <a:latin typeface="Arial MT"/>
                <a:cs typeface="Arial MT"/>
              </a:rPr>
              <a:t> </a:t>
            </a:r>
            <a:r>
              <a:rPr sz="2900" spc="-110" dirty="0">
                <a:latin typeface="Arial MT"/>
                <a:cs typeface="Arial MT"/>
              </a:rPr>
              <a:t>pressure</a:t>
            </a:r>
            <a:r>
              <a:rPr sz="2900" spc="-65" dirty="0">
                <a:latin typeface="Arial MT"/>
                <a:cs typeface="Arial MT"/>
              </a:rPr>
              <a:t> </a:t>
            </a:r>
            <a:r>
              <a:rPr sz="2900" spc="-25" dirty="0">
                <a:latin typeface="Arial MT"/>
                <a:cs typeface="Arial MT"/>
              </a:rPr>
              <a:t>from</a:t>
            </a:r>
            <a:r>
              <a:rPr sz="2900" spc="-11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tight</a:t>
            </a:r>
            <a:r>
              <a:rPr sz="2900" spc="-95" dirty="0">
                <a:latin typeface="Arial MT"/>
                <a:cs typeface="Arial MT"/>
              </a:rPr>
              <a:t> </a:t>
            </a:r>
            <a:r>
              <a:rPr sz="2900" spc="-55" dirty="0">
                <a:latin typeface="Arial MT"/>
                <a:cs typeface="Arial MT"/>
              </a:rPr>
              <a:t>delivery </a:t>
            </a:r>
            <a:r>
              <a:rPr sz="2900" spc="-80" dirty="0">
                <a:latin typeface="Arial MT"/>
                <a:cs typeface="Arial MT"/>
              </a:rPr>
              <a:t>timelines</a:t>
            </a:r>
            <a:r>
              <a:rPr sz="2900" spc="-110" dirty="0">
                <a:latin typeface="Arial MT"/>
                <a:cs typeface="Arial MT"/>
              </a:rPr>
              <a:t> </a:t>
            </a:r>
            <a:r>
              <a:rPr sz="2900" spc="-100" dirty="0">
                <a:latin typeface="Arial MT"/>
                <a:cs typeface="Arial MT"/>
              </a:rPr>
              <a:t>and </a:t>
            </a:r>
            <a:r>
              <a:rPr sz="2900" spc="-75" dirty="0">
                <a:latin typeface="Arial MT"/>
                <a:cs typeface="Arial MT"/>
              </a:rPr>
              <a:t>external</a:t>
            </a:r>
            <a:r>
              <a:rPr sz="2900" spc="-25" dirty="0">
                <a:latin typeface="Arial MT"/>
                <a:cs typeface="Arial MT"/>
              </a:rPr>
              <a:t> </a:t>
            </a:r>
            <a:r>
              <a:rPr sz="2900" spc="-70" dirty="0">
                <a:latin typeface="Arial MT"/>
                <a:cs typeface="Arial MT"/>
              </a:rPr>
              <a:t>dependencies.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75198" y="5728405"/>
            <a:ext cx="5410200" cy="918844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5240" marR="5080" indent="-3175">
              <a:lnSpc>
                <a:spcPts val="3200"/>
              </a:lnSpc>
              <a:spcBef>
                <a:spcPts val="735"/>
              </a:spcBef>
            </a:pPr>
            <a:r>
              <a:rPr sz="3200" spc="-225" dirty="0">
                <a:latin typeface="Arial MT"/>
                <a:cs typeface="Arial MT"/>
              </a:rPr>
              <a:t>Potential</a:t>
            </a:r>
            <a:r>
              <a:rPr sz="3200" spc="114" dirty="0">
                <a:latin typeface="Arial MT"/>
                <a:cs typeface="Arial MT"/>
              </a:rPr>
              <a:t> </a:t>
            </a:r>
            <a:r>
              <a:rPr sz="3200" spc="-190" dirty="0">
                <a:latin typeface="Arial MT"/>
                <a:cs typeface="Arial MT"/>
              </a:rPr>
              <a:t>for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295" dirty="0">
                <a:latin typeface="Arial MT"/>
                <a:cs typeface="Arial MT"/>
              </a:rPr>
              <a:t>scope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spc="-235" dirty="0">
                <a:latin typeface="Arial MT"/>
                <a:cs typeface="Arial MT"/>
              </a:rPr>
              <a:t>creep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229" dirty="0">
                <a:latin typeface="Arial MT"/>
                <a:cs typeface="Arial MT"/>
              </a:rPr>
              <a:t>from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385" dirty="0">
                <a:latin typeface="Arial MT"/>
                <a:cs typeface="Arial MT"/>
              </a:rPr>
              <a:t>new </a:t>
            </a:r>
            <a:r>
              <a:rPr sz="3200" spc="-285" dirty="0">
                <a:latin typeface="Arial MT"/>
                <a:cs typeface="Arial MT"/>
              </a:rPr>
              <a:t>change</a:t>
            </a:r>
            <a:r>
              <a:rPr sz="3200" spc="30" dirty="0">
                <a:latin typeface="Arial MT"/>
                <a:cs typeface="Arial MT"/>
              </a:rPr>
              <a:t> </a:t>
            </a:r>
            <a:r>
              <a:rPr sz="3200" spc="-140" dirty="0">
                <a:latin typeface="Arial MT"/>
                <a:cs typeface="Arial MT"/>
              </a:rPr>
              <a:t>requests.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9008" y="7509933"/>
            <a:ext cx="4591685" cy="876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3970" marR="5080" indent="-1905">
              <a:lnSpc>
                <a:spcPts val="3200"/>
              </a:lnSpc>
              <a:spcBef>
                <a:spcPts val="455"/>
              </a:spcBef>
            </a:pPr>
            <a:r>
              <a:rPr sz="2900" spc="-80" dirty="0">
                <a:latin typeface="Arial MT"/>
                <a:cs typeface="Arial MT"/>
              </a:rPr>
              <a:t>Minor</a:t>
            </a:r>
            <a:r>
              <a:rPr sz="2900" spc="-120" dirty="0">
                <a:latin typeface="Arial MT"/>
                <a:cs typeface="Arial MT"/>
              </a:rPr>
              <a:t> </a:t>
            </a:r>
            <a:r>
              <a:rPr sz="2900" spc="-50" dirty="0">
                <a:latin typeface="Arial MT"/>
                <a:cs typeface="Arial MT"/>
              </a:rPr>
              <a:t>constraints</a:t>
            </a:r>
            <a:r>
              <a:rPr sz="2900" spc="-10" dirty="0">
                <a:latin typeface="Arial MT"/>
                <a:cs typeface="Arial MT"/>
              </a:rPr>
              <a:t> </a:t>
            </a:r>
            <a:r>
              <a:rPr sz="2900" spc="-155" dirty="0">
                <a:latin typeface="Arial MT"/>
                <a:cs typeface="Arial MT"/>
              </a:rPr>
              <a:t>on</a:t>
            </a:r>
            <a:r>
              <a:rPr sz="2900" spc="-45" dirty="0">
                <a:latin typeface="Arial MT"/>
                <a:cs typeface="Arial MT"/>
              </a:rPr>
              <a:t> </a:t>
            </a:r>
            <a:r>
              <a:rPr sz="2900" spc="-110" dirty="0">
                <a:latin typeface="Arial MT"/>
                <a:cs typeface="Arial MT"/>
              </a:rPr>
              <a:t>resource </a:t>
            </a:r>
            <a:r>
              <a:rPr sz="2900" spc="-20" dirty="0">
                <a:latin typeface="Arial MT"/>
                <a:cs typeface="Arial MT"/>
              </a:rPr>
              <a:t>availability.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45133" y="3748263"/>
            <a:ext cx="6303010" cy="128714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 indent="1905">
              <a:lnSpc>
                <a:spcPct val="90000"/>
              </a:lnSpc>
              <a:spcBef>
                <a:spcPts val="500"/>
              </a:spcBef>
            </a:pPr>
            <a:r>
              <a:rPr sz="2950" spc="-135" dirty="0">
                <a:latin typeface="Arial MT"/>
                <a:cs typeface="Arial MT"/>
              </a:rPr>
              <a:t>Rigorous</a:t>
            </a:r>
            <a:r>
              <a:rPr sz="2950" spc="-40" dirty="0">
                <a:latin typeface="Arial MT"/>
                <a:cs typeface="Arial MT"/>
              </a:rPr>
              <a:t> </a:t>
            </a:r>
            <a:r>
              <a:rPr sz="2950" spc="-120" dirty="0">
                <a:latin typeface="Arial MT"/>
                <a:cs typeface="Arial MT"/>
              </a:rPr>
              <a:t>weekly</a:t>
            </a:r>
            <a:r>
              <a:rPr sz="2950" spc="-25" dirty="0">
                <a:latin typeface="Arial MT"/>
                <a:cs typeface="Arial MT"/>
              </a:rPr>
              <a:t> </a:t>
            </a:r>
            <a:r>
              <a:rPr sz="2950" spc="-70" dirty="0">
                <a:latin typeface="Arial MT"/>
                <a:cs typeface="Arial MT"/>
              </a:rPr>
              <a:t>tracking</a:t>
            </a:r>
            <a:r>
              <a:rPr sz="2950" spc="-114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of</a:t>
            </a:r>
            <a:r>
              <a:rPr sz="2950" spc="-90" dirty="0">
                <a:latin typeface="Arial MT"/>
                <a:cs typeface="Arial MT"/>
              </a:rPr>
              <a:t> </a:t>
            </a:r>
            <a:r>
              <a:rPr sz="2950" spc="-80" dirty="0">
                <a:latin typeface="Arial MT"/>
                <a:cs typeface="Arial MT"/>
              </a:rPr>
              <a:t>all</a:t>
            </a:r>
            <a:r>
              <a:rPr sz="2950" spc="-215" dirty="0">
                <a:latin typeface="Arial MT"/>
                <a:cs typeface="Arial MT"/>
              </a:rPr>
              <a:t> </a:t>
            </a:r>
            <a:r>
              <a:rPr sz="2950" spc="-70" dirty="0">
                <a:latin typeface="Arial MT"/>
                <a:cs typeface="Arial MT"/>
              </a:rPr>
              <a:t>tasks</a:t>
            </a:r>
            <a:r>
              <a:rPr sz="2950" spc="-110" dirty="0">
                <a:latin typeface="Arial MT"/>
                <a:cs typeface="Arial MT"/>
              </a:rPr>
              <a:t> </a:t>
            </a:r>
            <a:r>
              <a:rPr sz="2950" spc="-125" dirty="0">
                <a:latin typeface="Arial MT"/>
                <a:cs typeface="Arial MT"/>
              </a:rPr>
              <a:t>and </a:t>
            </a:r>
            <a:r>
              <a:rPr sz="2950" spc="-120" dirty="0">
                <a:latin typeface="Arial MT"/>
                <a:cs typeface="Arial MT"/>
              </a:rPr>
              <a:t>dependencies;</a:t>
            </a:r>
            <a:r>
              <a:rPr sz="2950" spc="-85" dirty="0">
                <a:latin typeface="Arial MT"/>
                <a:cs typeface="Arial MT"/>
              </a:rPr>
              <a:t> </a:t>
            </a:r>
            <a:r>
              <a:rPr sz="2950" spc="-105" dirty="0">
                <a:latin typeface="Arial MT"/>
                <a:cs typeface="Arial MT"/>
              </a:rPr>
              <a:t>maintaining</a:t>
            </a:r>
            <a:r>
              <a:rPr sz="2950" spc="5" dirty="0">
                <a:latin typeface="Arial MT"/>
                <a:cs typeface="Arial MT"/>
              </a:rPr>
              <a:t> </a:t>
            </a:r>
            <a:r>
              <a:rPr sz="2950" spc="-170" dirty="0">
                <a:latin typeface="Arial MT"/>
                <a:cs typeface="Arial MT"/>
              </a:rPr>
              <a:t>a</a:t>
            </a:r>
            <a:r>
              <a:rPr sz="2950" spc="-90" dirty="0">
                <a:latin typeface="Arial MT"/>
                <a:cs typeface="Arial MT"/>
              </a:rPr>
              <a:t> </a:t>
            </a:r>
            <a:r>
              <a:rPr sz="2950" spc="-55" dirty="0">
                <a:latin typeface="Arial MT"/>
                <a:cs typeface="Arial MT"/>
              </a:rPr>
              <a:t>buffer</a:t>
            </a:r>
            <a:r>
              <a:rPr sz="2950" spc="-85" dirty="0">
                <a:latin typeface="Arial MT"/>
                <a:cs typeface="Arial MT"/>
              </a:rPr>
              <a:t> </a:t>
            </a:r>
            <a:r>
              <a:rPr sz="2950" spc="-25" dirty="0">
                <a:latin typeface="Arial MT"/>
                <a:cs typeface="Arial MT"/>
              </a:rPr>
              <a:t>in </a:t>
            </a:r>
            <a:r>
              <a:rPr sz="2950" dirty="0">
                <a:latin typeface="Arial MT"/>
                <a:cs typeface="Arial MT"/>
              </a:rPr>
              <a:t>the</a:t>
            </a:r>
            <a:r>
              <a:rPr sz="2950" spc="-210" dirty="0">
                <a:latin typeface="Arial MT"/>
                <a:cs typeface="Arial MT"/>
              </a:rPr>
              <a:t> </a:t>
            </a:r>
            <a:r>
              <a:rPr sz="2950" spc="-120" dirty="0">
                <a:latin typeface="Arial MT"/>
                <a:cs typeface="Arial MT"/>
              </a:rPr>
              <a:t>schedule</a:t>
            </a:r>
            <a:r>
              <a:rPr sz="2950" spc="-5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for</a:t>
            </a:r>
            <a:r>
              <a:rPr sz="2950" spc="-135" dirty="0">
                <a:latin typeface="Arial MT"/>
                <a:cs typeface="Arial MT"/>
              </a:rPr>
              <a:t> </a:t>
            </a:r>
            <a:r>
              <a:rPr sz="2950" spc="-45" dirty="0">
                <a:latin typeface="Arial MT"/>
                <a:cs typeface="Arial MT"/>
              </a:rPr>
              <a:t>critical</a:t>
            </a:r>
            <a:r>
              <a:rPr sz="2950" spc="-160" dirty="0">
                <a:latin typeface="Arial MT"/>
                <a:cs typeface="Arial MT"/>
              </a:rPr>
              <a:t> </a:t>
            </a:r>
            <a:r>
              <a:rPr sz="2950" spc="-65" dirty="0">
                <a:latin typeface="Arial MT"/>
                <a:cs typeface="Arial MT"/>
              </a:rPr>
              <a:t>path</a:t>
            </a:r>
            <a:r>
              <a:rPr sz="2950" spc="-145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activities.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39316" y="5558013"/>
            <a:ext cx="5903595" cy="129349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 marR="5080" indent="12700">
              <a:lnSpc>
                <a:spcPts val="3200"/>
              </a:lnSpc>
              <a:spcBef>
                <a:spcPts val="525"/>
              </a:spcBef>
            </a:pPr>
            <a:r>
              <a:rPr sz="2950" spc="-130" dirty="0">
                <a:latin typeface="Arial MT"/>
                <a:cs typeface="Arial MT"/>
              </a:rPr>
              <a:t>Adherence</a:t>
            </a:r>
            <a:r>
              <a:rPr sz="2950" spc="-8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to</a:t>
            </a:r>
            <a:r>
              <a:rPr sz="2950" spc="-204" dirty="0">
                <a:latin typeface="Arial MT"/>
                <a:cs typeface="Arial MT"/>
              </a:rPr>
              <a:t> </a:t>
            </a:r>
            <a:r>
              <a:rPr sz="2950" spc="-170" dirty="0">
                <a:latin typeface="Arial MT"/>
                <a:cs typeface="Arial MT"/>
              </a:rPr>
              <a:t>a</a:t>
            </a:r>
            <a:r>
              <a:rPr sz="2950" spc="-8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strict</a:t>
            </a:r>
            <a:r>
              <a:rPr sz="2950" spc="-60" dirty="0">
                <a:latin typeface="Arial MT"/>
                <a:cs typeface="Arial MT"/>
              </a:rPr>
              <a:t> </a:t>
            </a:r>
            <a:r>
              <a:rPr sz="2950" spc="-150" dirty="0">
                <a:latin typeface="Arial MT"/>
                <a:cs typeface="Arial MT"/>
              </a:rPr>
              <a:t>change</a:t>
            </a:r>
            <a:r>
              <a:rPr sz="2950" spc="-55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control </a:t>
            </a:r>
            <a:r>
              <a:rPr sz="2950" spc="-105" dirty="0">
                <a:latin typeface="Arial MT"/>
                <a:cs typeface="Arial MT"/>
              </a:rPr>
              <a:t>process;</a:t>
            </a:r>
            <a:r>
              <a:rPr sz="2950" spc="-80" dirty="0">
                <a:latin typeface="Arial MT"/>
                <a:cs typeface="Arial MT"/>
              </a:rPr>
              <a:t> all</a:t>
            </a:r>
            <a:r>
              <a:rPr sz="2950" spc="-254" dirty="0">
                <a:latin typeface="Arial MT"/>
                <a:cs typeface="Arial MT"/>
              </a:rPr>
              <a:t> </a:t>
            </a:r>
            <a:r>
              <a:rPr sz="2950" spc="-100" dirty="0">
                <a:latin typeface="Arial MT"/>
                <a:cs typeface="Arial MT"/>
              </a:rPr>
              <a:t>requests</a:t>
            </a:r>
            <a:r>
              <a:rPr sz="2950" dirty="0">
                <a:latin typeface="Arial MT"/>
                <a:cs typeface="Arial MT"/>
              </a:rPr>
              <a:t> </a:t>
            </a:r>
            <a:r>
              <a:rPr sz="2950" spc="-125" dirty="0">
                <a:latin typeface="Arial MT"/>
                <a:cs typeface="Arial MT"/>
              </a:rPr>
              <a:t>are</a:t>
            </a:r>
            <a:r>
              <a:rPr sz="2950" spc="-150" dirty="0">
                <a:latin typeface="Arial MT"/>
                <a:cs typeface="Arial MT"/>
              </a:rPr>
              <a:t> </a:t>
            </a:r>
            <a:r>
              <a:rPr sz="2950" spc="-114" dirty="0">
                <a:latin typeface="Arial MT"/>
                <a:cs typeface="Arial MT"/>
              </a:rPr>
              <a:t>evaluated</a:t>
            </a:r>
            <a:r>
              <a:rPr sz="2950" spc="-60" dirty="0">
                <a:latin typeface="Arial MT"/>
                <a:cs typeface="Arial MT"/>
              </a:rPr>
              <a:t> </a:t>
            </a:r>
            <a:r>
              <a:rPr sz="2950" spc="-25" dirty="0">
                <a:latin typeface="Arial MT"/>
                <a:cs typeface="Arial MT"/>
              </a:rPr>
              <a:t>for </a:t>
            </a:r>
            <a:r>
              <a:rPr sz="2950" spc="-70" dirty="0">
                <a:latin typeface="Arial MT"/>
                <a:cs typeface="Arial MT"/>
              </a:rPr>
              <a:t>impact</a:t>
            </a:r>
            <a:r>
              <a:rPr sz="2950" spc="-90" dirty="0">
                <a:latin typeface="Arial MT"/>
                <a:cs typeface="Arial MT"/>
              </a:rPr>
              <a:t> </a:t>
            </a:r>
            <a:r>
              <a:rPr sz="2950" spc="-70" dirty="0">
                <a:latin typeface="Arial MT"/>
                <a:cs typeface="Arial MT"/>
              </a:rPr>
              <a:t>before</a:t>
            </a:r>
            <a:r>
              <a:rPr sz="2950" spc="-135" dirty="0">
                <a:latin typeface="Arial MT"/>
                <a:cs typeface="Arial MT"/>
              </a:rPr>
              <a:t> </a:t>
            </a:r>
            <a:r>
              <a:rPr sz="2950" spc="-35" dirty="0">
                <a:latin typeface="Arial MT"/>
                <a:cs typeface="Arial MT"/>
              </a:rPr>
              <a:t>approval.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45288" y="7516283"/>
            <a:ext cx="6052820" cy="86995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080" indent="4445">
              <a:lnSpc>
                <a:spcPts val="3150"/>
              </a:lnSpc>
              <a:spcBef>
                <a:spcPts val="495"/>
              </a:spcBef>
            </a:pPr>
            <a:r>
              <a:rPr sz="2900" spc="-130" dirty="0">
                <a:latin typeface="Arial MT"/>
                <a:cs typeface="Arial MT"/>
              </a:rPr>
              <a:t>Backup</a:t>
            </a:r>
            <a:r>
              <a:rPr sz="2900" spc="-70" dirty="0">
                <a:latin typeface="Arial MT"/>
                <a:cs typeface="Arial MT"/>
              </a:rPr>
              <a:t> </a:t>
            </a:r>
            <a:r>
              <a:rPr sz="2900" spc="-110" dirty="0">
                <a:latin typeface="Arial MT"/>
                <a:cs typeface="Arial MT"/>
              </a:rPr>
              <a:t>resources</a:t>
            </a:r>
            <a:r>
              <a:rPr sz="2900" spc="-90" dirty="0">
                <a:latin typeface="Arial MT"/>
                <a:cs typeface="Arial MT"/>
              </a:rPr>
              <a:t> </a:t>
            </a:r>
            <a:r>
              <a:rPr sz="2900" spc="-20" dirty="0">
                <a:latin typeface="Arial MT"/>
                <a:cs typeface="Arial MT"/>
              </a:rPr>
              <a:t>identified</a:t>
            </a:r>
            <a:r>
              <a:rPr sz="2900" spc="-30" dirty="0">
                <a:latin typeface="Arial MT"/>
                <a:cs typeface="Arial MT"/>
              </a:rPr>
              <a:t> </a:t>
            </a:r>
            <a:r>
              <a:rPr sz="2900" spc="-90" dirty="0">
                <a:latin typeface="Arial MT"/>
                <a:cs typeface="Arial MT"/>
              </a:rPr>
              <a:t>and</a:t>
            </a:r>
            <a:r>
              <a:rPr sz="2900" spc="-140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cross- </a:t>
            </a:r>
            <a:r>
              <a:rPr sz="2900" spc="-50" dirty="0">
                <a:latin typeface="Arial MT"/>
                <a:cs typeface="Arial MT"/>
              </a:rPr>
              <a:t>training</a:t>
            </a:r>
            <a:r>
              <a:rPr sz="2900" spc="-150" dirty="0">
                <a:latin typeface="Arial MT"/>
                <a:cs typeface="Arial MT"/>
              </a:rPr>
              <a:t> </a:t>
            </a:r>
            <a:r>
              <a:rPr sz="2900" spc="-35" dirty="0">
                <a:latin typeface="Arial MT"/>
                <a:cs typeface="Arial MT"/>
              </a:rPr>
              <a:t>initiated</a:t>
            </a:r>
            <a:r>
              <a:rPr sz="2900" spc="-16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for</a:t>
            </a:r>
            <a:r>
              <a:rPr sz="2900" spc="-155" dirty="0">
                <a:latin typeface="Arial MT"/>
                <a:cs typeface="Arial MT"/>
              </a:rPr>
              <a:t> </a:t>
            </a:r>
            <a:r>
              <a:rPr sz="2900" spc="-80" dirty="0">
                <a:latin typeface="Arial MT"/>
                <a:cs typeface="Arial MT"/>
              </a:rPr>
              <a:t>key</a:t>
            </a:r>
            <a:r>
              <a:rPr sz="2900" spc="-75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roles.</a:t>
            </a:r>
            <a:endParaRPr sz="2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7475200" cy="97536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1611" y="720019"/>
            <a:ext cx="9819640" cy="1755139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marR="5080" indent="20320">
              <a:lnSpc>
                <a:spcPts val="6200"/>
              </a:lnSpc>
              <a:spcBef>
                <a:spcPts val="1320"/>
              </a:spcBef>
            </a:pPr>
            <a:r>
              <a:rPr sz="6150" spc="-290" dirty="0">
                <a:solidFill>
                  <a:srgbClr val="133454"/>
                </a:solidFill>
              </a:rPr>
              <a:t>The</a:t>
            </a:r>
            <a:r>
              <a:rPr sz="6150" spc="-430" dirty="0">
                <a:solidFill>
                  <a:srgbClr val="133454"/>
                </a:solidFill>
              </a:rPr>
              <a:t> </a:t>
            </a:r>
            <a:r>
              <a:rPr sz="6150" spc="-254" dirty="0">
                <a:solidFill>
                  <a:srgbClr val="163856"/>
                </a:solidFill>
              </a:rPr>
              <a:t>Q4</a:t>
            </a:r>
            <a:r>
              <a:rPr sz="6150" spc="-580" dirty="0">
                <a:solidFill>
                  <a:srgbClr val="163856"/>
                </a:solidFill>
              </a:rPr>
              <a:t> </a:t>
            </a:r>
            <a:r>
              <a:rPr sz="6150" spc="-390" dirty="0">
                <a:solidFill>
                  <a:srgbClr val="133656"/>
                </a:solidFill>
              </a:rPr>
              <a:t>Roadmap</a:t>
            </a:r>
            <a:r>
              <a:rPr sz="6150" spc="25" dirty="0">
                <a:solidFill>
                  <a:srgbClr val="133656"/>
                </a:solidFill>
              </a:rPr>
              <a:t> </a:t>
            </a:r>
            <a:r>
              <a:rPr sz="6150" spc="-185" dirty="0">
                <a:solidFill>
                  <a:srgbClr val="163652"/>
                </a:solidFill>
              </a:rPr>
              <a:t>Outlines</a:t>
            </a:r>
            <a:r>
              <a:rPr sz="6150" spc="-120" dirty="0">
                <a:solidFill>
                  <a:srgbClr val="163652"/>
                </a:solidFill>
              </a:rPr>
              <a:t> </a:t>
            </a:r>
            <a:r>
              <a:rPr sz="6150" spc="-25" dirty="0">
                <a:solidFill>
                  <a:srgbClr val="183A59"/>
                </a:solidFill>
              </a:rPr>
              <a:t>the </a:t>
            </a:r>
            <a:r>
              <a:rPr sz="6150" spc="-275" dirty="0">
                <a:solidFill>
                  <a:srgbClr val="112F4B"/>
                </a:solidFill>
              </a:rPr>
              <a:t>Final</a:t>
            </a:r>
            <a:r>
              <a:rPr sz="6150" spc="-409" dirty="0">
                <a:solidFill>
                  <a:srgbClr val="112F4B"/>
                </a:solidFill>
              </a:rPr>
              <a:t> </a:t>
            </a:r>
            <a:r>
              <a:rPr sz="6150" spc="-229" dirty="0">
                <a:solidFill>
                  <a:srgbClr val="163854"/>
                </a:solidFill>
              </a:rPr>
              <a:t>Steps</a:t>
            </a:r>
            <a:r>
              <a:rPr sz="6150" spc="-315" dirty="0">
                <a:solidFill>
                  <a:srgbClr val="163854"/>
                </a:solidFill>
              </a:rPr>
              <a:t> </a:t>
            </a:r>
            <a:r>
              <a:rPr sz="6150" spc="100" dirty="0">
                <a:solidFill>
                  <a:srgbClr val="112F49"/>
                </a:solidFill>
              </a:rPr>
              <a:t>to</a:t>
            </a:r>
            <a:r>
              <a:rPr sz="6150" spc="-670" dirty="0">
                <a:solidFill>
                  <a:srgbClr val="112F49"/>
                </a:solidFill>
              </a:rPr>
              <a:t> </a:t>
            </a:r>
            <a:r>
              <a:rPr sz="6150" spc="-280" dirty="0">
                <a:solidFill>
                  <a:srgbClr val="13314D"/>
                </a:solidFill>
              </a:rPr>
              <a:t>Go-</a:t>
            </a:r>
            <a:r>
              <a:rPr sz="6150" spc="-20" dirty="0">
                <a:solidFill>
                  <a:srgbClr val="13314D"/>
                </a:solidFill>
              </a:rPr>
              <a:t>Live</a:t>
            </a:r>
            <a:endParaRPr sz="6150"/>
          </a:p>
        </p:txBody>
      </p:sp>
      <p:sp>
        <p:nvSpPr>
          <p:cNvPr id="4" name="object 4"/>
          <p:cNvSpPr txBox="1"/>
          <p:nvPr/>
        </p:nvSpPr>
        <p:spPr>
          <a:xfrm>
            <a:off x="2050060" y="3192286"/>
            <a:ext cx="1367155" cy="523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250" spc="-145" dirty="0">
                <a:solidFill>
                  <a:srgbClr val="161616"/>
                </a:solidFill>
                <a:latin typeface="Arial MT"/>
                <a:cs typeface="Arial MT"/>
              </a:rPr>
              <a:t>October</a:t>
            </a:r>
            <a:endParaRPr sz="325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3543" y="6543675"/>
            <a:ext cx="1941195" cy="97155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68605" marR="5080" indent="-256540">
              <a:lnSpc>
                <a:spcPts val="3700"/>
              </a:lnSpc>
              <a:spcBef>
                <a:spcPts val="250"/>
              </a:spcBef>
            </a:pPr>
            <a:r>
              <a:rPr sz="3100" spc="-105" dirty="0">
                <a:solidFill>
                  <a:srgbClr val="131313"/>
                </a:solidFill>
                <a:latin typeface="Arial MT"/>
                <a:cs typeface="Arial MT"/>
              </a:rPr>
              <a:t>Final</a:t>
            </a:r>
            <a:r>
              <a:rPr sz="3100" spc="-229" dirty="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sz="3100" spc="-235" dirty="0">
                <a:solidFill>
                  <a:srgbClr val="1F1F1F"/>
                </a:solidFill>
                <a:latin typeface="Arial MT"/>
                <a:cs typeface="Arial MT"/>
              </a:rPr>
              <a:t>UAT</a:t>
            </a:r>
            <a:r>
              <a:rPr sz="3100" spc="-185" dirty="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sz="3100" spc="-50" dirty="0">
                <a:solidFill>
                  <a:srgbClr val="232323"/>
                </a:solidFill>
                <a:latin typeface="Arial MT"/>
                <a:cs typeface="Arial MT"/>
              </a:rPr>
              <a:t>&amp; </a:t>
            </a:r>
            <a:r>
              <a:rPr sz="3100" spc="-10" dirty="0">
                <a:solidFill>
                  <a:srgbClr val="161616"/>
                </a:solidFill>
                <a:latin typeface="Arial MT"/>
                <a:cs typeface="Arial MT"/>
              </a:rPr>
              <a:t>Sign-</a:t>
            </a:r>
            <a:r>
              <a:rPr sz="3100" spc="-25" dirty="0">
                <a:solidFill>
                  <a:srgbClr val="161616"/>
                </a:solidFill>
                <a:latin typeface="Arial MT"/>
                <a:cs typeface="Arial MT"/>
              </a:rPr>
              <a:t>off</a:t>
            </a:r>
            <a:endParaRPr sz="31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39184" y="3230033"/>
            <a:ext cx="1751330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-10" dirty="0">
                <a:solidFill>
                  <a:srgbClr val="1A1A1A"/>
                </a:solidFill>
                <a:latin typeface="Arial MT"/>
                <a:cs typeface="Arial MT"/>
              </a:rPr>
              <a:t>November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25008" y="6561314"/>
            <a:ext cx="2987040" cy="14141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2950" dirty="0">
                <a:solidFill>
                  <a:srgbClr val="131313"/>
                </a:solidFill>
                <a:latin typeface="Arial MT"/>
                <a:cs typeface="Arial MT"/>
              </a:rPr>
              <a:t>End-</a:t>
            </a:r>
            <a:r>
              <a:rPr sz="2950" spc="-20" dirty="0">
                <a:solidFill>
                  <a:srgbClr val="131313"/>
                </a:solidFill>
                <a:latin typeface="Arial MT"/>
                <a:cs typeface="Arial MT"/>
              </a:rPr>
              <a:t>User</a:t>
            </a:r>
            <a:endParaRPr sz="2950">
              <a:latin typeface="Arial MT"/>
              <a:cs typeface="Arial MT"/>
            </a:endParaRPr>
          </a:p>
          <a:p>
            <a:pPr algn="ctr">
              <a:lnSpc>
                <a:spcPts val="3825"/>
              </a:lnSpc>
              <a:spcBef>
                <a:spcPts val="60"/>
              </a:spcBef>
            </a:pPr>
            <a:r>
              <a:rPr sz="3250" spc="-215" dirty="0">
                <a:solidFill>
                  <a:srgbClr val="111111"/>
                </a:solidFill>
                <a:latin typeface="Arial MT"/>
                <a:cs typeface="Arial MT"/>
              </a:rPr>
              <a:t>End-</a:t>
            </a:r>
            <a:r>
              <a:rPr sz="3250" spc="-160" dirty="0">
                <a:solidFill>
                  <a:srgbClr val="111111"/>
                </a:solidFill>
                <a:latin typeface="Arial MT"/>
                <a:cs typeface="Arial MT"/>
              </a:rPr>
              <a:t>User</a:t>
            </a:r>
            <a:r>
              <a:rPr sz="3250" spc="-5" dirty="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sz="3250" spc="-190" dirty="0">
                <a:latin typeface="Arial MT"/>
                <a:cs typeface="Arial MT"/>
              </a:rPr>
              <a:t>Training</a:t>
            </a:r>
            <a:endParaRPr sz="3250">
              <a:latin typeface="Arial MT"/>
              <a:cs typeface="Arial MT"/>
            </a:endParaRPr>
          </a:p>
          <a:p>
            <a:pPr marL="14605" algn="ctr">
              <a:lnSpc>
                <a:spcPts val="3465"/>
              </a:lnSpc>
            </a:pPr>
            <a:r>
              <a:rPr sz="2950" spc="-10" dirty="0">
                <a:solidFill>
                  <a:srgbClr val="111111"/>
                </a:solidFill>
                <a:latin typeface="Arial MT"/>
                <a:cs typeface="Arial MT"/>
              </a:rPr>
              <a:t>Sessions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15802" y="3203575"/>
            <a:ext cx="2674620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0" dirty="0">
                <a:solidFill>
                  <a:srgbClr val="1C1C1C"/>
                </a:solidFill>
                <a:latin typeface="Arial MT"/>
                <a:cs typeface="Arial MT"/>
              </a:rPr>
              <a:t>Early</a:t>
            </a:r>
            <a:r>
              <a:rPr sz="3100" spc="-175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3100" spc="-90" dirty="0">
                <a:solidFill>
                  <a:srgbClr val="151515"/>
                </a:solidFill>
                <a:latin typeface="Arial MT"/>
                <a:cs typeface="Arial MT"/>
              </a:rPr>
              <a:t>December</a:t>
            </a:r>
            <a:endParaRPr sz="31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557879" y="6534855"/>
            <a:ext cx="2345055" cy="188785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-21590" algn="ctr">
              <a:lnSpc>
                <a:spcPct val="94000"/>
              </a:lnSpc>
              <a:spcBef>
                <a:spcPts val="325"/>
              </a:spcBef>
            </a:pPr>
            <a:r>
              <a:rPr sz="3200" spc="-10" dirty="0">
                <a:solidFill>
                  <a:srgbClr val="131313"/>
                </a:solidFill>
                <a:latin typeface="Arial MT"/>
                <a:cs typeface="Arial MT"/>
              </a:rPr>
              <a:t>Production </a:t>
            </a:r>
            <a:r>
              <a:rPr sz="3200" spc="-55" dirty="0">
                <a:latin typeface="Arial MT"/>
                <a:cs typeface="Arial MT"/>
              </a:rPr>
              <a:t>Production </a:t>
            </a:r>
            <a:r>
              <a:rPr sz="3100" spc="-105" dirty="0">
                <a:solidFill>
                  <a:srgbClr val="131313"/>
                </a:solidFill>
                <a:latin typeface="Arial MT"/>
                <a:cs typeface="Arial MT"/>
              </a:rPr>
              <a:t>Deployment</a:t>
            </a:r>
            <a:r>
              <a:rPr sz="3100" spc="-95" dirty="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sz="3100" spc="-114" dirty="0">
                <a:solidFill>
                  <a:srgbClr val="1C1C1C"/>
                </a:solidFill>
                <a:latin typeface="Arial MT"/>
                <a:cs typeface="Arial MT"/>
              </a:rPr>
              <a:t>&amp; </a:t>
            </a:r>
            <a:r>
              <a:rPr sz="3300" spc="-105" dirty="0">
                <a:solidFill>
                  <a:srgbClr val="0E0E0E"/>
                </a:solidFill>
                <a:latin typeface="Arial MT"/>
                <a:cs typeface="Arial MT"/>
              </a:rPr>
              <a:t>Stabilisation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72324" y="3221213"/>
            <a:ext cx="2564130" cy="480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950" dirty="0">
                <a:solidFill>
                  <a:srgbClr val="1C1C1C"/>
                </a:solidFill>
                <a:latin typeface="Arial MT"/>
                <a:cs typeface="Arial MT"/>
              </a:rPr>
              <a:t>Late</a:t>
            </a:r>
            <a:r>
              <a:rPr sz="2950" spc="-105" dirty="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sz="2950" spc="-10" dirty="0">
                <a:solidFill>
                  <a:srgbClr val="181818"/>
                </a:solidFill>
                <a:latin typeface="Arial MT"/>
                <a:cs typeface="Arial MT"/>
              </a:rPr>
              <a:t>December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17168" y="6552494"/>
            <a:ext cx="2900045" cy="186817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-22860" algn="ctr">
              <a:lnSpc>
                <a:spcPct val="96000"/>
              </a:lnSpc>
              <a:spcBef>
                <a:spcPts val="265"/>
              </a:spcBef>
            </a:pPr>
            <a:r>
              <a:rPr sz="3050" spc="-50" dirty="0">
                <a:solidFill>
                  <a:srgbClr val="1D1D1D"/>
                </a:solidFill>
                <a:latin typeface="Arial MT"/>
                <a:cs typeface="Arial MT"/>
              </a:rPr>
              <a:t>Late</a:t>
            </a:r>
            <a:r>
              <a:rPr sz="3050" spc="-185" dirty="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sz="3050" spc="-10" dirty="0">
                <a:solidFill>
                  <a:srgbClr val="151515"/>
                </a:solidFill>
                <a:latin typeface="Arial MT"/>
                <a:cs typeface="Arial MT"/>
              </a:rPr>
              <a:t>December </a:t>
            </a:r>
            <a:r>
              <a:rPr sz="3100" spc="-114" dirty="0">
                <a:solidFill>
                  <a:srgbClr val="0F0F0F"/>
                </a:solidFill>
                <a:latin typeface="Arial MT"/>
                <a:cs typeface="Arial MT"/>
              </a:rPr>
              <a:t>Post-</a:t>
            </a:r>
            <a:r>
              <a:rPr sz="3100" spc="-10" dirty="0">
                <a:solidFill>
                  <a:srgbClr val="0F0F0F"/>
                </a:solidFill>
                <a:latin typeface="Arial MT"/>
                <a:cs typeface="Arial MT"/>
              </a:rPr>
              <a:t>Launch </a:t>
            </a:r>
            <a:r>
              <a:rPr sz="3100" spc="-90" dirty="0">
                <a:solidFill>
                  <a:srgbClr val="111111"/>
                </a:solidFill>
                <a:latin typeface="Arial MT"/>
                <a:cs typeface="Arial MT"/>
              </a:rPr>
              <a:t>Support</a:t>
            </a:r>
            <a:r>
              <a:rPr sz="3100" spc="-75" dirty="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sz="3100" spc="-235" dirty="0">
                <a:solidFill>
                  <a:srgbClr val="212121"/>
                </a:solidFill>
                <a:latin typeface="Arial MT"/>
                <a:cs typeface="Arial MT"/>
              </a:rPr>
              <a:t>&amp;</a:t>
            </a:r>
            <a:r>
              <a:rPr sz="3100" spc="-1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3100" spc="-100" dirty="0">
                <a:solidFill>
                  <a:srgbClr val="131313"/>
                </a:solidFill>
                <a:latin typeface="Arial MT"/>
                <a:cs typeface="Arial MT"/>
              </a:rPr>
              <a:t>Project </a:t>
            </a:r>
            <a:r>
              <a:rPr sz="3250" spc="-85" dirty="0">
                <a:solidFill>
                  <a:srgbClr val="151515"/>
                </a:solidFill>
                <a:latin typeface="Arial MT"/>
                <a:cs typeface="Arial MT"/>
              </a:rPr>
              <a:t>Closeout</a:t>
            </a:r>
            <a:endParaRPr sz="32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7778</Words>
  <Application>WPS Presentation</Application>
  <PresentationFormat>On-screen Show (4:3)</PresentationFormat>
  <Paragraphs>357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Arial MT</vt:lpstr>
      <vt:lpstr>Cambria</vt:lpstr>
      <vt:lpstr>Arial</vt:lpstr>
      <vt:lpstr>Times New Roman</vt:lpstr>
      <vt:lpstr>Calibri</vt:lpstr>
      <vt:lpstr>Microsoft YaHei</vt:lpstr>
      <vt:lpstr>Arial Unicode MS</vt:lpstr>
      <vt:lpstr>Office Theme</vt:lpstr>
      <vt:lpstr>Q3 Status Review</vt:lpstr>
      <vt:lpstr>Executive Summary: </vt:lpstr>
      <vt:lpstr>Project	Phoenix is successfully on track, delivering against all key objectives within budget.</vt:lpstr>
      <vt:lpstr>Mission is to Resolve Critical Performance</vt:lpstr>
      <vt:lpstr>Q3 Progress: Foundational Architecture and Core Modules Are Complete</vt:lpstr>
      <vt:lpstr>User Feedback Confirms We Are Delivering a Valued Solution</vt:lpstr>
      <vt:lpstr>Our Current Focus is on Final Testing and Launch Preparation</vt:lpstr>
      <vt:lpstr>We Are Proactively Managing Key Challenges and Risks</vt:lpstr>
      <vt:lpstr>The Q4 Roadmap Outlines the Final Steps to Go-Live</vt:lpstr>
      <vt:lpstr>Realising the Benefits: A Faster, Smarter, and More Scalable Future</vt:lpstr>
      <vt:lpstr>Our mission is defined by five clear and measurable objectives.</vt:lpstr>
      <vt:lpstr>We are executing our phased delivery plan on schedule.</vt:lpstr>
      <vt:lpstr>We launched Project Phoenix to address critical system limitations.</vt:lpstr>
      <vt:lpstr>Q3 Milestones have been delivered, completing the core development phase.</vt:lpstr>
      <vt:lpstr>Initial testing already demonstrates significant performance gains.</vt:lpstr>
      <vt:lpstr>We are proactively managing all challenges and identiñed risks.</vt:lpstr>
      <vt:lpstr>Our Q4 plan focuses on final validation and a seamless deployment.</vt:lpstr>
      <vt:lpstr>platform with lasting benefits.</vt:lpstr>
      <vt:lpstr>Discussion and Further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Phoenix:Q3 Status Review</dc:title>
  <dc:creator/>
  <cp:lastModifiedBy>Bhushan Solanke</cp:lastModifiedBy>
  <cp:revision>7</cp:revision>
  <dcterms:created xsi:type="dcterms:W3CDTF">2026-01-02T18:59:00Z</dcterms:created>
  <dcterms:modified xsi:type="dcterms:W3CDTF">2026-01-04T15:03:38Z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2026-01-03T03:30:00Z</vt:filetime>
  </property>
  <property fmtid="{D5CDD505-2E9C-101B-9397-08002B2CF9AE}" pid="3" name="LastSaved">
    <vt:filetime>2026-01-03T03:30:00Z</vt:filetime>
  </property>
  <property fmtid="{D5CDD505-2E9C-101B-9397-08002B2CF9AE}" pid="4" name="ICV">
    <vt:lpwstr>9C33CCD1841742A6B32089601CDA48B9_12</vt:lpwstr>
  </property>
  <property fmtid="{D5CDD505-2E9C-101B-9397-08002B2CF9AE}" pid="5" name="KSOProductBuildVer">
    <vt:lpwstr>1033-12.2.0.23196</vt:lpwstr>
  </property>
</Properties>
</file>